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75" r:id="rId4"/>
    <p:sldId id="281" r:id="rId5"/>
    <p:sldId id="280" r:id="rId6"/>
    <p:sldId id="282" r:id="rId7"/>
    <p:sldId id="283" r:id="rId8"/>
    <p:sldId id="284" r:id="rId9"/>
    <p:sldId id="259" r:id="rId10"/>
    <p:sldId id="285" r:id="rId11"/>
    <p:sldId id="286" r:id="rId12"/>
    <p:sldId id="287" r:id="rId13"/>
    <p:sldId id="288" r:id="rId14"/>
    <p:sldId id="258" r:id="rId15"/>
    <p:sldId id="261" r:id="rId16"/>
    <p:sldId id="263" r:id="rId17"/>
    <p:sldId id="266" r:id="rId18"/>
    <p:sldId id="279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.Helvetica NeueUI" panose="02000503000000020004" pitchFamily="2" charset="0"/>
              </a:rPr>
              <a:t>УЧЕБНЫЙ ГОД </a:t>
            </a:r>
            <a:br>
              <a:rPr lang="ru-RU" sz="8800" dirty="0" smtClean="0">
                <a:solidFill>
                  <a:srgbClr val="002060"/>
                </a:solidFill>
                <a:latin typeface=".Helvetica NeueUI" panose="02000503000000020004" pitchFamily="2" charset="0"/>
              </a:rPr>
            </a:br>
            <a:r>
              <a:rPr lang="ru-RU" sz="8800" dirty="0" smtClean="0">
                <a:solidFill>
                  <a:srgbClr val="002060"/>
                </a:solidFill>
                <a:latin typeface=".Helvetica NeueUI" panose="02000503000000020004" pitchFamily="2" charset="0"/>
              </a:rPr>
              <a:t>В А класс 2019/2020</a:t>
            </a:r>
            <a:endParaRPr lang="ru-RU" sz="8800" dirty="0">
              <a:solidFill>
                <a:srgbClr val="002060"/>
              </a:solidFill>
              <a:latin typeface=".Helvetica NeueUI" panose="0200050300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002060"/>
                </a:solidFill>
                <a:latin typeface=".Helvetica NeueUI" panose="02000503000000020004" pitchFamily="2" charset="0"/>
              </a:rPr>
              <a:t>Классные занятия для детей 4-18 лет </a:t>
            </a:r>
            <a:endParaRPr lang="ru-RU" sz="4000" b="1" u="sng" dirty="0">
              <a:solidFill>
                <a:srgbClr val="002060"/>
              </a:solidFill>
              <a:latin typeface=".Helvetica NeueUI" panose="02000503000000020004" pitchFamily="2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09980" y="-349225"/>
            <a:ext cx="8767860" cy="138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4000" b="1" dirty="0" smtClean="0">
                <a:solidFill>
                  <a:schemeClr val="tx1"/>
                </a:solidFill>
                <a:latin typeface=".Helvetica NeueUI" panose="02000503000000020004" pitchFamily="2" charset="0"/>
              </a:rPr>
              <a:t> </a:t>
            </a:r>
            <a:endParaRPr lang="ru-RU" sz="4000" b="1" dirty="0">
              <a:solidFill>
                <a:srgbClr val="00B050"/>
              </a:solidFill>
              <a:latin typeface=".Helvetica NeueUI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2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Мышематика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для детей 4-7 лет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892800" cy="50673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Математика вприпрыжку </a:t>
            </a:r>
          </a:p>
          <a:p>
            <a:pPr marL="45720" indent="0">
              <a:buNone/>
            </a:pPr>
            <a:endParaRPr lang="ru-RU" sz="600" b="1" dirty="0" smtClean="0">
              <a:solidFill>
                <a:srgbClr val="FF0000"/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Мы играем с детьми разного возраста в математику. Нам нравится подбирать игры и задания для группы детей, в ходе которых дети сами знакомятся с разными математическими представлениями. 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С дошкольниками мы много двигаемся, ползаем, топаем, хлопаем, считаем на пальцах, чтобы помочь детям пропустить все новые знания через тело, и построить прочный фундамент для дальнейшего обучения.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Мы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используем разные наглядные счётные материалы, много времени занимаемся развитием пространственного мышления.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Занятия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для каждого возраста отличаются по набору игр и заданий. 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4-5 лет 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Понедельник 10:00-10:50 / понедельник 17:00-17:50 /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               Среда 16:00-16:50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5-6 лет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Понедельник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11:00-11:50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/ понедельник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16:00-16:50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/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               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Вторник 11:00-11:50 / Среда 18:00-18:50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6-7 лет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Понедельник 18:00-18:50 / Вторник 10:00-10:50 /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             Среда 17:00-17:50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1 класс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Понедельник 15:00-15:50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28510" y="5198527"/>
            <a:ext cx="57746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Преподаватель: 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Тина Костромина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Стоимость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4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000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за 4 занятия по 50 мин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75" y="1332220"/>
            <a:ext cx="3956825" cy="371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04013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Олимпиадная математика для детей 7-10 лет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892800" cy="50673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Математика достижений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Каждое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занятие посвящено одной или двум темам олимпиадной математики: переливания, взвешивания, переправы, задачи на движение, принцип Дирихле, турниры, геометрические задачи.</a:t>
            </a:r>
          </a:p>
          <a:p>
            <a:pPr marL="45720" indent="0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На занятиях у детей развиваются умения анализировать, составлять логические цепочки, быстро думать, работать с придельной концентрацией, мгновенно переключаться между задачами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45720" indent="0"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1-2 класс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Пятница 15:00-16:00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3-4 класс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Пятница 16:00-17:30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35800" y="4925657"/>
            <a:ext cx="5892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Преподаватель: 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Татьяна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Лобсанова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Стоимость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5000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за 4 занятия по 60 минут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5500 руб. за 4 занятия по 90 минут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1353187"/>
            <a:ext cx="3390900" cy="33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0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04013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Умное утро для детей 4-6 лет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892800" cy="50673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Насыщенная образовательная среда для развития Вашего ребенка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Два раза в неделю мы приглашаем дошкольников на супер заряженное утро. Это выверенный блок из трех занятий в день.</a:t>
            </a:r>
          </a:p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День 1: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</a:rPr>
              <a:t>Мышематика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 + Конструирование + Английский язык </a:t>
            </a:r>
          </a:p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День 2: Развитие речи + Бионика + Английский язык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Все занятия построены с учетом возрастных особенностей детей и курируются опытным преподавателем и психологом. 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Включен фруктовый перекус и игровые перемены.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4-5 лет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Понедельник / среда 10:00-13:30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5-6 лет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Вторник / четверг 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10:00-13:30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35800" y="5110421"/>
            <a:ext cx="5892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Тина Костромина, Елена Есипова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Стоимость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12 000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за 8 дней занятий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03" y="1515946"/>
            <a:ext cx="3488397" cy="3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04013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Подготовка к школе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727700" cy="50673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Интеллектуальная </a:t>
            </a:r>
            <a:r>
              <a:rPr lang="ru-RU" sz="1600" b="1" dirty="0" smtClean="0">
                <a:solidFill>
                  <a:srgbClr val="FF0000"/>
                </a:solidFill>
              </a:rPr>
              <a:t>готовность - это </a:t>
            </a:r>
            <a:r>
              <a:rPr lang="ru-RU" sz="1600" b="1" dirty="0">
                <a:solidFill>
                  <a:srgbClr val="FF0000"/>
                </a:solidFill>
              </a:rPr>
              <a:t>развитие всех высших психических </a:t>
            </a:r>
            <a:r>
              <a:rPr lang="ru-RU" sz="1600" b="1" dirty="0" smtClean="0">
                <a:solidFill>
                  <a:srgbClr val="FF0000"/>
                </a:solidFill>
              </a:rPr>
              <a:t>процессов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Программа подготовки к школе, которая включает занятия по математике, подготовке к чтению и письму, развитию речи и эмоционального интеллекта по современным методикам в полном соответствии с ФГОС, а также развитие: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к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оммуникативных навыков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н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авыков сотрудничества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самооценки и уверенности в себе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активности и самостоятельности 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эмоционально-волевой готовности.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5-6 лет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Понедельник / среда 17:00-18:00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6-7 лет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Понедельник/среда 18:00-19:00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Для всех учеников дополнительное бесплатное занятие в выходные по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сказкотерапии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и развитию эмоционального интеллекта. Время согласовывается с участниками группы.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Расписание занятий формируется, и мы готовы учесть Ваши пожелания по времени занятий.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85000" y="5316835"/>
            <a:ext cx="5892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Наталья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Раттель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, Елена Есипова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Стоимость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000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за 8 дней занятий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29" y="1670271"/>
            <a:ext cx="3543271" cy="31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3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00457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Архитектурное бюро для детей 6-11 лет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999" y="1270000"/>
            <a:ext cx="5512633" cy="4102099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10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Хочешь </a:t>
            </a:r>
            <a:r>
              <a:rPr lang="ru-RU" sz="1600" b="1" dirty="0">
                <a:solidFill>
                  <a:srgbClr val="FF0000"/>
                </a:solidFill>
              </a:rPr>
              <a:t>построить сознание - построй дом.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Цикл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последовательно усложняющихся игр-уроков развивает у ребенка качества творца -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архитектора.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Изучаем историю развития архитектурных стилей и форм от простого и древнейшего шалаша и каркасных жилищ разных народов до современных городских кварталов, домов и квартир</a:t>
            </a: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Изучаем инженерные системы и творения великих архитекторов</a:t>
            </a: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Учимся работать с разными материалами, инструментами  и техниками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Среда 16:30-18:30</a:t>
            </a:r>
          </a:p>
          <a:p>
            <a:pPr marL="45720" indent="0">
              <a:buNone/>
            </a:pPr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53200" y="4856472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Преподаватель: 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Лариса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</a:rPr>
              <a:t>Бундова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Стоимость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5 500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руб.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за 4 занятия по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120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минут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39" y="1270000"/>
            <a:ext cx="3886661" cy="349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7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</a:rPr>
              <a:t/>
            </a:r>
            <a:br>
              <a:rPr lang="ru-RU" sz="8000" b="1" dirty="0">
                <a:solidFill>
                  <a:srgbClr val="FF0000"/>
                </a:solidFill>
              </a:rPr>
            </a:br>
            <a:r>
              <a:rPr lang="ru-RU" sz="6400" b="1" dirty="0">
                <a:solidFill>
                  <a:srgbClr val="FF0000"/>
                </a:solidFill>
              </a:rPr>
              <a:t>Бионика – соединение </a:t>
            </a:r>
            <a:r>
              <a:rPr lang="ru-RU" sz="6400" b="1" dirty="0" err="1">
                <a:solidFill>
                  <a:srgbClr val="FF0000"/>
                </a:solidFill>
              </a:rPr>
              <a:t>БИОлогии</a:t>
            </a:r>
            <a:r>
              <a:rPr lang="ru-RU" sz="6400" b="1" dirty="0">
                <a:solidFill>
                  <a:srgbClr val="FF0000"/>
                </a:solidFill>
              </a:rPr>
              <a:t> и </a:t>
            </a:r>
            <a:r>
              <a:rPr lang="ru-RU" sz="6400" b="1" dirty="0" err="1">
                <a:solidFill>
                  <a:srgbClr val="FF0000"/>
                </a:solidFill>
              </a:rPr>
              <a:t>техНИКИ</a:t>
            </a:r>
            <a:r>
              <a:rPr lang="ru-RU" sz="6400" b="1" dirty="0">
                <a:solidFill>
                  <a:srgbClr val="FF0000"/>
                </a:solidFill>
              </a:rPr>
              <a:t>. </a:t>
            </a:r>
            <a:endParaRPr lang="en-US" sz="64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6400" b="1" dirty="0">
                <a:solidFill>
                  <a:srgbClr val="FF0000"/>
                </a:solidFill>
              </a:rPr>
              <a:t>В природе все идеально рассчитано. Она разумна, рациональна и изобретательна, поэтому ученые и инженеры всего мира пытаются заимствовать действующие в ней </a:t>
            </a:r>
            <a:r>
              <a:rPr lang="ru-RU" sz="6400" b="1" dirty="0" smtClean="0">
                <a:solidFill>
                  <a:srgbClr val="FF0000"/>
                </a:solidFill>
              </a:rPr>
              <a:t>принципы</a:t>
            </a:r>
            <a:r>
              <a:rPr lang="en-US" sz="6400" b="1" dirty="0">
                <a:solidFill>
                  <a:srgbClr val="FF0000"/>
                </a:solidFill>
              </a:rPr>
              <a:t>.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Глубокое изучение представителей флоры и фауны </a:t>
            </a: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Изучение фактов о природе, которые человек использует в технике </a:t>
            </a: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Изготовление бумажных моделей по каждой изученной теме</a:t>
            </a: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Пятница 15:00-16:30</a:t>
            </a:r>
          </a:p>
          <a:p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7612" y="3924300"/>
            <a:ext cx="4754880" cy="215646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Преподаватель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Есипова Елена - опытный педагог конструирования и бионики. Она знает все о всех существующих конструкторах, о животных и бионике, современной экологии.</a:t>
            </a:r>
          </a:p>
          <a:p>
            <a:pPr marL="45720" indent="0"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Стоимость 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4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00 руб. за 4 занятия по 90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</a:p>
          <a:p>
            <a:pPr marL="45720" indent="0">
              <a:buNone/>
            </a:pP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3" y="1718256"/>
            <a:ext cx="3651968" cy="24346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8276" y="733689"/>
            <a:ext cx="8358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          Бионика для детей 6-11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лет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402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Робототехника для детей 4-6 и 7-10 лет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836920" cy="513080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6400" b="1" dirty="0" smtClean="0">
                <a:solidFill>
                  <a:srgbClr val="FF0000"/>
                </a:solidFill>
              </a:rPr>
              <a:t>STEM-</a:t>
            </a:r>
            <a:r>
              <a:rPr lang="ru-RU" sz="6400" b="1" dirty="0" smtClean="0">
                <a:solidFill>
                  <a:srgbClr val="FF0000"/>
                </a:solidFill>
              </a:rPr>
              <a:t>ПРОГРАММА </a:t>
            </a:r>
            <a:r>
              <a:rPr lang="ru-RU" sz="6400" dirty="0" smtClean="0">
                <a:solidFill>
                  <a:srgbClr val="FF0000"/>
                </a:solidFill>
              </a:rPr>
              <a:t>на базе платформы </a:t>
            </a:r>
            <a:r>
              <a:rPr lang="en-US" sz="6400" b="1" dirty="0" smtClean="0">
                <a:solidFill>
                  <a:srgbClr val="FF0000"/>
                </a:solidFill>
              </a:rPr>
              <a:t>LEGO MINDSRORMS EV3</a:t>
            </a:r>
            <a:r>
              <a:rPr lang="ru-RU" sz="6400" dirty="0" smtClean="0">
                <a:solidFill>
                  <a:srgbClr val="FF0000"/>
                </a:solidFill>
              </a:rPr>
              <a:t>, которая объединяет теорию и практику, развивает инженерные компетенции и важные навыки 21 века</a:t>
            </a:r>
          </a:p>
          <a:p>
            <a:pPr marL="45720" indent="0">
              <a:buNone/>
            </a:pPr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На практике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изучаем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современные технологии с помощью конструирования и программирования автономных робототехнических систем;</a:t>
            </a:r>
          </a:p>
          <a:p>
            <a:pPr>
              <a:spcBef>
                <a:spcPts val="0"/>
              </a:spcBef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Изучаем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основы информатики, алгоритмического мышления и программирования на примерах их реальной жизни;</a:t>
            </a:r>
          </a:p>
          <a:p>
            <a:pPr>
              <a:spcBef>
                <a:spcPts val="0"/>
              </a:spcBef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Учимся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вести проекты и навыкам </a:t>
            </a:r>
            <a:r>
              <a:rPr lang="ru-RU" sz="6400" b="1" dirty="0" err="1">
                <a:solidFill>
                  <a:schemeClr val="accent4">
                    <a:lumMod val="75000"/>
                  </a:schemeClr>
                </a:solidFill>
              </a:rPr>
              <a:t>прототипирования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Изучаем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математические понятия, такие как пропорции и коэффициенты, графики и функции</a:t>
            </a:r>
          </a:p>
          <a:p>
            <a:pPr>
              <a:spcBef>
                <a:spcPts val="0"/>
              </a:spcBef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Изучаем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физические понятия: скорость и мощность, движение и состояние покоя, а также различные силы и их взаимодействия</a:t>
            </a:r>
          </a:p>
          <a:p>
            <a:pPr>
              <a:spcBef>
                <a:spcPts val="0"/>
              </a:spcBef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Учимся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работать индивидуально и в команде.</a:t>
            </a: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Младшие начинают с конструирования простых узлов и моделей, делают первые шаги в изучении алгоритмов.</a:t>
            </a: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Старшие работают в проектно-ориентированном формате, каждый раз создавая робота по своему замыслу.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Начинающие Суббота 16:00-17:30 </a:t>
            </a: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Продолжающие Суббота 17:30-19:30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7612" y="3619500"/>
            <a:ext cx="4754880" cy="246126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5" y="1684387"/>
            <a:ext cx="4038600" cy="26924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79920" y="4376787"/>
            <a:ext cx="4742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Преподаватель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Пенгрин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Рита 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Стоимость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5 000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за 4 занятия по 2 часа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6120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00" y="609600"/>
            <a:ext cx="11544716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Конструкторское бюро от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Геккон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-клуб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34670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Личность </a:t>
            </a:r>
            <a:r>
              <a:rPr lang="ru-RU" sz="6400" b="1" dirty="0">
                <a:solidFill>
                  <a:srgbClr val="FF0000"/>
                </a:solidFill>
              </a:rPr>
              <a:t>ребенка формируется в деятельности, а источник движения — любознательность, желание понять, как что-то устроено, живой интерес к окружающему </a:t>
            </a:r>
            <a:r>
              <a:rPr lang="ru-RU" sz="6400" b="1" dirty="0" smtClean="0">
                <a:solidFill>
                  <a:srgbClr val="FF0000"/>
                </a:solidFill>
              </a:rPr>
              <a:t>миру.</a:t>
            </a:r>
            <a:endParaRPr lang="ru-RU" sz="64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В рамках курса дети познакомятся с базовыми понятиями инженерии, научатся работать с различными инструментами; узнают, как работают некоторые механические и гидравлические системы и как их применяют в технике.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Каждая модель, выполненная ребенком – рабочий механизм, который он собирает сам, проводит испытания, а также реализовывает свои идеи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Машина </a:t>
            </a:r>
            <a:r>
              <a:rPr lang="ru-RU" sz="6400" dirty="0" err="1">
                <a:solidFill>
                  <a:schemeClr val="accent4">
                    <a:lumMod val="75000"/>
                  </a:schemeClr>
                </a:solidFill>
              </a:rPr>
              <a:t>Голдберга</a:t>
            </a: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 и</a:t>
            </a:r>
            <a:r>
              <a:rPr lang="en-US" sz="6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dirty="0" err="1" smtClean="0">
                <a:solidFill>
                  <a:schemeClr val="accent4">
                    <a:lumMod val="75000"/>
                  </a:schemeClr>
                </a:solidFill>
              </a:rPr>
              <a:t>Лунобот</a:t>
            </a: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Паровозы и железная дорога</a:t>
            </a:r>
          </a:p>
          <a:p>
            <a:pPr>
              <a:spcBef>
                <a:spcPts val="0"/>
              </a:spcBef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Манипулятор и грузовичок</a:t>
            </a: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Все собранные модели дети забирают с собой!</a:t>
            </a:r>
          </a:p>
          <a:p>
            <a:pPr marL="45720" indent="0"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1-2 класс 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Понедельник 15:00-17:00 или суббота 10:00-12:00</a:t>
            </a:r>
          </a:p>
          <a:p>
            <a:pPr marL="45720" indent="0"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3-4 класс 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Среда 14:30-16:30 или суббота 12:00-14:00</a:t>
            </a:r>
          </a:p>
          <a:p>
            <a:pPr marL="45720" indent="0">
              <a:buNone/>
            </a:pP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Расписание занятий формируется, и мы готовы учесть Ваши пожелания по времени занятий. </a:t>
            </a:r>
          </a:p>
          <a:p>
            <a:pPr marL="45720" indent="0"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99458" y="5003797"/>
            <a:ext cx="5082064" cy="1506865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Преподаватель</a:t>
            </a:r>
            <a:r>
              <a:rPr lang="ru-RU" sz="64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Елена Есипова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Стоимость 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6 500 руб. за 4 занятия по 120 минут</a:t>
            </a: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51" y="1560429"/>
            <a:ext cx="3379749" cy="37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99" y="609600"/>
            <a:ext cx="10609289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77446" y="6526317"/>
            <a:ext cx="2261734" cy="1002242"/>
          </a:xfrm>
        </p:spPr>
        <p:txBody>
          <a:bodyPr>
            <a:normAutofit fontScale="25000" lnSpcReduction="20000"/>
          </a:bodyPr>
          <a:lstStyle/>
          <a:p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54652" y="5051684"/>
            <a:ext cx="4367840" cy="1304146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Преподаватель: </a:t>
            </a:r>
          </a:p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преподаватель </a:t>
            </a:r>
            <a:r>
              <a:rPr lang="ru-RU" sz="6400" dirty="0" err="1" smtClean="0">
                <a:solidFill>
                  <a:schemeClr val="accent4">
                    <a:lumMod val="75000"/>
                  </a:schemeClr>
                </a:solidFill>
              </a:rPr>
              <a:t>Геккон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-клуба</a:t>
            </a:r>
          </a:p>
          <a:p>
            <a:pPr marL="45720" indent="0"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Стоимость: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6500 руб. за 4 занятия по 120 мин.</a:t>
            </a:r>
          </a:p>
          <a:p>
            <a:pPr marL="45720" indent="0"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Летная практика оплачивается отдельно. </a:t>
            </a:r>
          </a:p>
          <a:p>
            <a:pPr marL="45720" indent="0">
              <a:buNone/>
            </a:pPr>
            <a:endParaRPr lang="ru-RU" sz="64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542602" y="748337"/>
            <a:ext cx="8224100" cy="707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60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Авиамоделирование</a:t>
            </a:r>
            <a:endParaRPr lang="ru-RU" sz="160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800" dirty="0"/>
              <a:t/>
            </a:r>
            <a:br>
              <a:rPr lang="ru-RU" sz="800" dirty="0"/>
            </a:br>
            <a:endParaRPr lang="ru-RU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1038" y="1485654"/>
            <a:ext cx="554099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Курс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авиамоделирования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открывает широкие возможности в сфере авиации и авиастроения. Здесь ребенок научится работать с инструментом, работать с материалами, узнает об истории авиации! 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Мы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начинаем с простейших планеров и заканчиваем полноценными радиоуправляемыми моделями! </a:t>
            </a:r>
            <a:br>
              <a:rPr lang="ru-RU" sz="1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Первый семестр начинается с простейших планеров и заканчивается радиоуправляемой моделью "тренером". Во втором семестре мы соберем еще две РУ модели более сложной конструкции!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На индивидуальных полетах дети научатся управлять самолетом в небе.  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Начинающие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10:00-12:00</a:t>
            </a: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Продолжающие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12:00-14:00</a:t>
            </a:r>
          </a:p>
          <a:p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i="1" dirty="0">
                <a:solidFill>
                  <a:schemeClr val="accent4">
                    <a:lumMod val="75000"/>
                  </a:schemeClr>
                </a:solidFill>
              </a:rPr>
              <a:t>*Электронные комплектующие не входят в стоимость курса и оплачиваются отдельно, если ребёнок хочет забрать самолёт.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38" y="593732"/>
            <a:ext cx="1213251" cy="603235"/>
          </a:xfrm>
          <a:prstGeom prst="rect">
            <a:avLst/>
          </a:prstGeom>
        </p:spPr>
      </p:pic>
      <p:pic>
        <p:nvPicPr>
          <p:cNvPr id="1026" name="Picture 2" descr="https://lh3.googleusercontent.com/mtZ_D5jzHKc3A7Zq1WwL4Gf2-F-fwnv_Rkxz_cbMVW51BgZPfI6krwbfdnZstenjkLQIBDnfhP02cPwyQ34qIPqmQz5L7Mo5RKUw9bQpfVNQ8Ky46mrkuRJev6nloSwUpLNoyR7uV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257800"/>
            <a:ext cx="135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65" y="1361222"/>
            <a:ext cx="3488613" cy="35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9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 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Решение текстовых задач для 4-6 классов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003800" cy="4810759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Заинтересовать математикой, развить способность анализировать и логически мыслить, научить решать задачи самостоятельно. 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За 5-ти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дневный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тренинг мы "вооружим" ребят 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средствами для анализа и решения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задач за всю п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рограмму средней школы.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Тренинг разработан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авторами учебных курсов развивающего обучения по математике С.Ф.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Гобовым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и В.М.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Заславским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В основе тренинга лежат принципы системы развивающего обучения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Д.Б.Эльконина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–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В.В.Давыдова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Думаем, предполагаем, проверяем гипотезы, ищем новые способы решения, ошибаемся, анализируем, осваиваем выведенные схемы и практикуемся, практикуемся, практикуемся!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Время проведения: каникулы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3640" y="4826000"/>
            <a:ext cx="4754880" cy="2032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Преподаватель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Ирина </a:t>
            </a:r>
            <a:r>
              <a:rPr lang="ru-RU" sz="1600" b="1" dirty="0" err="1" smtClean="0">
                <a:solidFill>
                  <a:schemeClr val="accent4">
                    <a:lumMod val="75000"/>
                  </a:schemeClr>
                </a:solidFill>
              </a:rPr>
              <a:t>Канзулова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опытный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педагог математики с 34-летним стажем,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тьютор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, преподаватель развивающего обучения.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Стоимость </a:t>
            </a:r>
            <a:r>
              <a:rPr lang="en-US" sz="1600" b="1" dirty="0">
                <a:solidFill>
                  <a:srgbClr val="FF0000"/>
                </a:solidFill>
              </a:rPr>
              <a:t>5 </a:t>
            </a:r>
            <a:r>
              <a:rPr lang="ru-RU" sz="1600" b="1" dirty="0">
                <a:solidFill>
                  <a:srgbClr val="FF0000"/>
                </a:solidFill>
              </a:rPr>
              <a:t>дней 09:00-13:00 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7 500 руб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61" y="1580588"/>
            <a:ext cx="3451438" cy="34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255081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                  а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9775"/>
          <a:stretch>
            <a:fillRect/>
          </a:stretch>
        </p:blipFill>
        <p:spPr>
          <a:xfrm>
            <a:off x="5074920" y="1072830"/>
            <a:ext cx="6130110" cy="482504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4557" y="2510971"/>
            <a:ext cx="4400363" cy="3386908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Открыта запись по всем направлениям клуба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на новый учебный год!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Приходите знакомиться на фестивальные дни 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31 августа и 6 сентября!</a:t>
            </a:r>
          </a:p>
          <a:p>
            <a:endParaRPr lang="ru-RU" dirty="0" smtClean="0"/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2" y="1151101"/>
            <a:ext cx="2307771" cy="11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0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Приходите к нам в гости знакомиться.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Наши ученики становятся нашими друзьями!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3000" y="1965960"/>
            <a:ext cx="6108700" cy="38633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8 </a:t>
            </a:r>
            <a:r>
              <a:rPr lang="ru-RU" sz="1800" b="1" dirty="0">
                <a:solidFill>
                  <a:schemeClr val="accent4">
                    <a:lumMod val="75000"/>
                  </a:schemeClr>
                </a:solidFill>
              </a:rPr>
              <a:t>(909) 962-10-62 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manager@aclasskids.ru</a:t>
            </a:r>
            <a:endParaRPr lang="en-US" sz="1800" b="1" dirty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Facebook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aclasskids.ru  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Instagram </a:t>
            </a:r>
            <a:r>
              <a:rPr lang="en-US" sz="1800" b="1" dirty="0">
                <a:solidFill>
                  <a:srgbClr val="FF0000"/>
                </a:solidFill>
              </a:rPr>
              <a:t>@</a:t>
            </a:r>
            <a:r>
              <a:rPr lang="en-US" sz="1800" b="1" dirty="0" err="1" smtClean="0">
                <a:solidFill>
                  <a:srgbClr val="FF0000"/>
                </a:solidFill>
              </a:rPr>
              <a:t>aclassjournal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endParaRPr lang="ru-RU" sz="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Место проведения: 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Москва, метро </a:t>
            </a:r>
            <a:r>
              <a:rPr lang="ru-RU" sz="1800" b="1" dirty="0" err="1" smtClean="0">
                <a:solidFill>
                  <a:schemeClr val="accent4">
                    <a:lumMod val="75000"/>
                  </a:schemeClr>
                </a:solidFill>
              </a:rPr>
              <a:t>Щукинская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(2 минуты от метро)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ул. Академика </a:t>
            </a:r>
            <a:r>
              <a:rPr lang="ru-RU" sz="1800" b="1" dirty="0" err="1" smtClean="0">
                <a:solidFill>
                  <a:schemeClr val="accent4">
                    <a:lumMod val="75000"/>
                  </a:schemeClr>
                </a:solidFill>
              </a:rPr>
              <a:t>Бочвара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, д.2, к.2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Технологический колледж</a:t>
            </a:r>
          </a:p>
          <a:p>
            <a:pPr marL="45720" indent="0" algn="ctr">
              <a:spcBef>
                <a:spcPts val="0"/>
              </a:spcBef>
              <a:buNone/>
            </a:pPr>
            <a:endParaRPr lang="ru-RU" sz="1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Наталья </a:t>
            </a:r>
            <a:r>
              <a:rPr lang="ru-RU" sz="1800" b="1" dirty="0" err="1" smtClean="0">
                <a:solidFill>
                  <a:schemeClr val="accent4">
                    <a:lumMod val="75000"/>
                  </a:schemeClr>
                </a:solidFill>
              </a:rPr>
              <a:t>Гринюшина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Руководитель А Класс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ru-RU" sz="1800" b="1" dirty="0" err="1" smtClean="0">
                <a:solidFill>
                  <a:schemeClr val="accent4">
                    <a:lumMod val="75000"/>
                  </a:schemeClr>
                </a:solidFill>
              </a:rPr>
              <a:t>Тьютор</a:t>
            </a:r>
            <a:endParaRPr lang="ru-RU" sz="1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 algn="ctr">
              <a:spcBef>
                <a:spcPts val="0"/>
              </a:spcBef>
              <a:buNone/>
            </a:pPr>
            <a:endParaRPr lang="ru-RU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21" y="1965960"/>
            <a:ext cx="3052779" cy="43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1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Английская кафедра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86600" y="4826000"/>
            <a:ext cx="4533900" cy="1407158"/>
          </a:xfrm>
        </p:spPr>
        <p:txBody>
          <a:bodyPr>
            <a:normAutofit fontScale="250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4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Soraya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Gubich</a:t>
            </a:r>
            <a:r>
              <a:rPr lang="en-US" sz="6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(USA)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Julia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Cae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(UK)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Natalya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Grishel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Maria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Lepina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buNone/>
            </a:pP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</a:rPr>
              <a:t>Стоимость </a:t>
            </a:r>
            <a:r>
              <a:rPr lang="en-US" sz="6400" b="1" dirty="0" smtClean="0">
                <a:solidFill>
                  <a:srgbClr val="0070C0"/>
                </a:solidFill>
              </a:rPr>
              <a:t>6</a:t>
            </a:r>
            <a:r>
              <a:rPr lang="ru-RU" sz="6400" b="1" dirty="0" smtClean="0">
                <a:solidFill>
                  <a:srgbClr val="0070C0"/>
                </a:solidFill>
              </a:rPr>
              <a:t> 5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00 руб.</a:t>
            </a:r>
            <a:r>
              <a:rPr lang="en-US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за 8 занятий по 60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295400" y="1422400"/>
            <a:ext cx="5397500" cy="4810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 течение 5-ти лет у нас работают профессиональные преподаватели носители языка и билингвальные преподаватели лингвисты с международными сертификатами и опытом обучения и проживания в англоязычных странах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направления: </a:t>
            </a:r>
          </a:p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English&amp;Music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для детей 4-6 лет </a:t>
            </a:r>
          </a:p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English for YL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4-6 лет (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Happy House Oxford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и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Jolly Phonics)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Английский для начальной школы 1-4 класс </a:t>
            </a: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Английский для средней и старшей школы</a:t>
            </a: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Подготовка к ОГЭ, ЕГЭ, Кембриджским экзаменам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KET, PET, FCE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, а также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IELTS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TOEFL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Все наши ученики имеют уверенную грамматическую базу, разговорный навык общения с носителями, а также успешно сдают испытания при поступлении в лингвистические школы и отличные оценки ОГЭ и ЕГЭ.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767" y="1196967"/>
            <a:ext cx="3507565" cy="3492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Английский для детей 4-6 лет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2660" y="5105400"/>
            <a:ext cx="4717839" cy="1127758"/>
          </a:xfrm>
        </p:spPr>
        <p:txBody>
          <a:bodyPr>
            <a:normAutofit fontScale="250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4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Natalya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Grishel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Maria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Lepina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buNone/>
            </a:pP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</a:rPr>
              <a:t>Стоимость </a:t>
            </a:r>
            <a:r>
              <a:rPr lang="en-US" sz="6400" b="1" dirty="0" smtClean="0">
                <a:solidFill>
                  <a:srgbClr val="0070C0"/>
                </a:solidFill>
              </a:rPr>
              <a:t>6</a:t>
            </a:r>
            <a:r>
              <a:rPr lang="ru-RU" sz="6400" b="1" dirty="0" smtClean="0">
                <a:solidFill>
                  <a:srgbClr val="0070C0"/>
                </a:solidFill>
              </a:rPr>
              <a:t> 5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00 руб.</a:t>
            </a:r>
            <a:r>
              <a:rPr lang="en-US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за 8 занятий по 60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43000" y="1285867"/>
            <a:ext cx="5359400" cy="51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Мы приглашаем детей на английские занятия с 4-х лет. 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Ум ребенка уже готов к структурированию новой информации и возможности произвольного внимания достаточно высоки.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endParaRPr lang="en-US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English&amp;Music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для детей 4-6 лет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Мягкое знакомство с английским через музыку и песенки. Развиваем слух, звучание и ритмику, знакомимся с английскими фразами, которые войдут в активный языковой запас.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Занятия 2 раза в неделю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Вторник/четверг 11:15-12:15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English for Young Learners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4-6 лет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К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урс </a:t>
            </a:r>
            <a:r>
              <a:rPr lang="ru-RU" sz="1400" dirty="0" err="1">
                <a:solidFill>
                  <a:schemeClr val="accent4">
                    <a:lumMod val="75000"/>
                  </a:schemeClr>
                </a:solidFill>
              </a:rPr>
              <a:t>Happy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75000"/>
                  </a:schemeClr>
                </a:solidFill>
              </a:rPr>
              <a:t>House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 с песнями, интересными заданиями и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историями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семьи и мышек, живущих в большом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доме, мы дополняем британским курсом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Jolly Phonics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– изучаем звуки, из которых дети складывают слова, формируя интуитивное чтение.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Это прекрасный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возраст открытий своих новых умений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Занятия 2 раза в неделю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Вторник/четверг 12:30-13:30 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Вторник/четверг 17:00-18:00 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07" y="1285867"/>
            <a:ext cx="3814713" cy="3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Английский для начальной школы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2660" y="4919734"/>
            <a:ext cx="4717839" cy="1493766"/>
          </a:xfrm>
        </p:spPr>
        <p:txBody>
          <a:bodyPr>
            <a:normAutofit fontScale="250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4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Soraya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Gubich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Natalya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Grishel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Maria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Lepina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Julia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Cae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</a:rPr>
              <a:t>Стоимость </a:t>
            </a:r>
            <a:r>
              <a:rPr lang="en-US" sz="6400" b="1" dirty="0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500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руб.</a:t>
            </a:r>
            <a:r>
              <a:rPr lang="en-US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за 8 занятий по 60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43000" y="1285867"/>
            <a:ext cx="5588000" cy="51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Мы открываем группы для всех уровней. 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 каждом классе свои задачи, базовая грамматика и лексика, без которых дальнейшее изучение языка не возможны. 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endParaRPr lang="en-US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Коммуникативный подход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Развитие всех языковых компетенций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Методические пособия английских университетов и издательств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Мини группы до 8 человек</a:t>
            </a:r>
          </a:p>
          <a:p>
            <a:pPr>
              <a:spcBef>
                <a:spcPts val="0"/>
              </a:spcBef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 класс Вторник/четверг 14:00-15:00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             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2 класс (1 год обучения) Вторник/четверг 16:00-17:00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2 класс (2 год обучения) Понедельник/четверг 14:00-15:00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3 класс Вторник/четверг 15:00-16:00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4 класс Вторник/пятница 18:00-19:00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Расписание занятий формируется, и мы готовы учесть Ваши пожелания по времени занятий.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32" y="1270000"/>
            <a:ext cx="3544868" cy="33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Английский для средней и старшей школы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2660" y="4919734"/>
            <a:ext cx="4717839" cy="1493766"/>
          </a:xfrm>
        </p:spPr>
        <p:txBody>
          <a:bodyPr>
            <a:normAutofit fontScale="250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4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Soraya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Gubich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Natalya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Grishel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Maria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Lepina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Julia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Cae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</a:rPr>
              <a:t>Стоимость </a:t>
            </a:r>
            <a:r>
              <a:rPr lang="en-US" sz="6400" b="1" dirty="0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500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руб.</a:t>
            </a:r>
            <a:r>
              <a:rPr lang="en-US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за 8 занятий по 60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43000" y="1285867"/>
            <a:ext cx="5588000" cy="51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Акцент на уверенной грамматической базе и лексике, активной разговорной практике, изучении предметов на английском языке и подготовке к экзаменам. 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endParaRPr lang="en-US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Коммуникативный подход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Развитие всех языковых компетенций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Методические пособия английских университетов и издательств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Мини группы до 8 человек</a:t>
            </a:r>
          </a:p>
          <a:p>
            <a:pPr>
              <a:spcBef>
                <a:spcPts val="0"/>
              </a:spcBef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5 класс Вторник/пятница  17:00-18:00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             Вторник/четверг   15:00-16:00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6 класс Вторник/пятница  18:00-19:00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7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класс Понедельник/четверг 15:00-16:00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             Понедельник/четверг 17:00-18:00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8 класс Вторник/пятница 19:00-20:00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9 класс Понедельник/четверг 18:00-19:00 (подготовка к ОГЭ)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10/11 класс Понедельник/четверг 19:00-20:00 (подготовка к ЕГЭ)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Расписание занятий формируется, и мы готовы учесть Ваши пожелания по времени занятий.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1467751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9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1049000" cy="5715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            Субботняя английская академия для детей 6-13 лет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2660" y="4919734"/>
            <a:ext cx="4717839" cy="1493766"/>
          </a:xfrm>
        </p:spPr>
        <p:txBody>
          <a:bodyPr>
            <a:normAutofit fontScale="250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Преподаватели: </a:t>
            </a: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4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Soraya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Gubich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Maria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Lepina</a:t>
            </a: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6400" dirty="0" smtClean="0">
                <a:solidFill>
                  <a:schemeClr val="accent4">
                    <a:lumMod val="75000"/>
                  </a:schemeClr>
                </a:solidFill>
              </a:rPr>
              <a:t>Julia </a:t>
            </a:r>
            <a:r>
              <a:rPr lang="en-US" sz="6400" dirty="0" err="1" smtClean="0">
                <a:solidFill>
                  <a:schemeClr val="accent4">
                    <a:lumMod val="75000"/>
                  </a:schemeClr>
                </a:solidFill>
              </a:rPr>
              <a:t>Cae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</a:rPr>
              <a:t>Стоимость </a:t>
            </a:r>
            <a:r>
              <a:rPr lang="en-US" sz="6400" b="1" dirty="0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500 руб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за 4 занятия по 120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43000" y="1285867"/>
            <a:ext cx="5588000" cy="51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Разностороннее развитие и свобода выражения на языке 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endParaRPr lang="en-US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Погружение в языковую среду 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Коммуникативный подход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Развитие всех языковых компетенций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Привыкаем к естественной англоязычной речи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Учимся говорить на языке на бытовые темы, дискутировать, обсуждать фильмы и практические ситуации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Изучаем страны, их историю, культурные особенности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Играем в языковые настольные игры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Мини группы до 8 человек</a:t>
            </a:r>
          </a:p>
          <a:p>
            <a:pPr>
              <a:spcBef>
                <a:spcPts val="0"/>
              </a:spcBef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Группы формируются после тестирования для обеспечения комфортного обучения в соответствии с возрастными особенностями детей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Суббота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4 группы  09:30-12:00 и 12:00-14:00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60" y="1412716"/>
            <a:ext cx="4224793" cy="32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Китайский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4754880" cy="481075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6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2660" y="4919734"/>
            <a:ext cx="4717839" cy="1493766"/>
          </a:xfrm>
        </p:spPr>
        <p:txBody>
          <a:bodyPr>
            <a:normAutofit fontScale="250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Преподаватель: </a:t>
            </a:r>
            <a:endParaRPr lang="en-US" sz="6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en-US" sz="4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Анна </a:t>
            </a:r>
            <a:r>
              <a:rPr lang="ru-RU" sz="6400" dirty="0" err="1" smtClean="0">
                <a:solidFill>
                  <a:schemeClr val="accent4">
                    <a:lumMod val="75000"/>
                  </a:schemeClr>
                </a:solidFill>
              </a:rPr>
              <a:t>Буянова</a:t>
            </a:r>
            <a:r>
              <a:rPr lang="ru-RU" sz="6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49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</a:rPr>
              <a:t>Стоимость </a:t>
            </a: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4500 р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уб.</a:t>
            </a:r>
            <a:r>
              <a:rPr lang="en-US" sz="6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за 4 занятия по 60 минут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5500 руб. за 4 занятия по 90 минут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</a:t>
            </a:r>
          </a:p>
          <a:p>
            <a:pPr marL="45720" indent="0">
              <a:buNone/>
            </a:pPr>
            <a:r>
              <a:rPr lang="ru-RU" sz="6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63640" y="1270000"/>
            <a:ext cx="4754880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ru-RU" sz="6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43000" y="1285867"/>
            <a:ext cx="5588000" cy="51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Изучение Китайского языка может быть интересным и легким</a:t>
            </a:r>
          </a:p>
          <a:p>
            <a:pPr marL="45720" indent="0">
              <a:spcBef>
                <a:spcPts val="0"/>
              </a:spcBef>
              <a:buFont typeface="Corbel" pitchFamily="34" charset="0"/>
              <a:buNone/>
            </a:pPr>
            <a:endParaRPr lang="en-US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Используем учебные пособия, основанные на программе международного экзамена китайского языка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HSK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 аудио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материалы, озвученные носителями языка.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Отрабатываем все аспекты изучения китайского языка: иероглифическое письмо, грамматику, произношение и тоны,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</a:rPr>
              <a:t>аудирование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, разговорную практику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Смотрим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обучающие мультфильмы на китайском и разучиваем китайские песни. </a:t>
            </a: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Готовим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к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экзамену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HSK (международный для детей и взрослых) , YCT (детский) и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ЕГЭ.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Мини группы до 6 человек.</a:t>
            </a:r>
          </a:p>
          <a:p>
            <a:pPr>
              <a:spcBef>
                <a:spcPts val="0"/>
              </a:spcBef>
            </a:pPr>
            <a:endParaRPr lang="ru-RU" sz="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Начинающие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Четверг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16:30-18:00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или пятница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18:00-19:30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Суббота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11:00-12:30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Продолжающие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Четверг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18:00-19:00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или пятница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16:30-18:00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Суббота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10:00-11:00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Расписание занятий формируется, и мы готовы учесть Ваши пожелания по времени занятий. 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58" y="1285867"/>
            <a:ext cx="3656861" cy="35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5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Лаборатория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мышления</a:t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270000"/>
            <a:ext cx="5384800" cy="4810759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Думать, размышлять, находить оригинальные решения.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b="1" dirty="0" smtClean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Изучаем приемы ТРИЗ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развиваем новаторское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мышление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 -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проходим дорогой изобретателя: постановка задачи -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&gt;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генерация идей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-&gt;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отбор и оценка новой идеи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-&gt;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исследование аналогов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-&gt;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создание эскиза/концепта -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&gt;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презентация своей идеи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В лаборатории мышления мы развиваем: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Системное мышление и результативность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Изобретательность и вариативность мышления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Умени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е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не пасовать перед трудностями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Умение находить выход из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л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юбых ситуаций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Креативность и творческое воображение</a:t>
            </a:r>
          </a:p>
          <a:p>
            <a:pPr marL="4572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1-4 классы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Вторник 16:30-17:45 или среда 16:30-17:45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6-7 лет        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Вторник 18:00-19:00 или среда 18:00-19:00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593732"/>
            <a:ext cx="1213251" cy="603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10" y="1270000"/>
            <a:ext cx="3864610" cy="28984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32600" y="4732635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>
              <a:buNone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Преподаватель: </a:t>
            </a:r>
          </a:p>
          <a:p>
            <a:pPr marL="45720" indent="0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Наталия Ключ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Стоимость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5 000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руб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за 4 занятия по 75 мин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62694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3081</TotalTime>
  <Words>1911</Words>
  <Application>Microsoft Office PowerPoint</Application>
  <PresentationFormat>Широкоэкранный</PresentationFormat>
  <Paragraphs>376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.Helvetica NeueUI</vt:lpstr>
      <vt:lpstr>Arial</vt:lpstr>
      <vt:lpstr>Corbel</vt:lpstr>
      <vt:lpstr>Базис</vt:lpstr>
      <vt:lpstr>УЧЕБНЫЙ ГОД  В А класс 2019/2020</vt:lpstr>
      <vt:lpstr>                  а </vt:lpstr>
      <vt:lpstr> Английская кафедра  </vt:lpstr>
      <vt:lpstr> Английский для детей 4-6 лет  </vt:lpstr>
      <vt:lpstr>            Английский для начальной школы </vt:lpstr>
      <vt:lpstr>            Английский для средней и старшей школы </vt:lpstr>
      <vt:lpstr>            Субботняя английская академия для детей 6-13 лет </vt:lpstr>
      <vt:lpstr>            Китайский язык</vt:lpstr>
      <vt:lpstr> Лаборатория мышления </vt:lpstr>
      <vt:lpstr>           Мышематика для детей 4-7 лет  </vt:lpstr>
      <vt:lpstr>              Олимпиадная математика для детей 7-10 лет  </vt:lpstr>
      <vt:lpstr>              Умное утро для детей 4-6 лет  </vt:lpstr>
      <vt:lpstr>              Подготовка к школе  </vt:lpstr>
      <vt:lpstr>              Архитектурное бюро для детей 6-11 лет </vt:lpstr>
      <vt:lpstr>             </vt:lpstr>
      <vt:lpstr>              Робототехника для детей 4-6 и 7-10 лет </vt:lpstr>
      <vt:lpstr>          Конструкторское бюро от Геккон-клуб </vt:lpstr>
      <vt:lpstr>         </vt:lpstr>
      <vt:lpstr>                Решение текстовых задач для 4-6 классов </vt:lpstr>
      <vt:lpstr>Приходите к нам в гости знакомиться.  Наши ученики становятся нашими друзьями!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Летняя нешкола А класс</dc:title>
  <dc:creator>1 1</dc:creator>
  <cp:lastModifiedBy>1 1</cp:lastModifiedBy>
  <cp:revision>133</cp:revision>
  <dcterms:created xsi:type="dcterms:W3CDTF">2019-04-20T12:32:32Z</dcterms:created>
  <dcterms:modified xsi:type="dcterms:W3CDTF">2019-09-01T21:55:30Z</dcterms:modified>
</cp:coreProperties>
</file>