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77" r:id="rId3"/>
    <p:sldId id="283" r:id="rId4"/>
    <p:sldId id="264" r:id="rId5"/>
    <p:sldId id="276" r:id="rId6"/>
    <p:sldId id="265" r:id="rId7"/>
    <p:sldId id="257" r:id="rId8"/>
    <p:sldId id="266" r:id="rId9"/>
    <p:sldId id="282" r:id="rId10"/>
    <p:sldId id="279" r:id="rId11"/>
    <p:sldId id="260" r:id="rId12"/>
    <p:sldId id="280" r:id="rId13"/>
    <p:sldId id="278" r:id="rId14"/>
    <p:sldId id="269" r:id="rId15"/>
    <p:sldId id="262" r:id="rId16"/>
    <p:sldId id="263" r:id="rId17"/>
    <p:sldId id="259" r:id="rId18"/>
    <p:sldId id="268" r:id="rId19"/>
    <p:sldId id="285" r:id="rId20"/>
    <p:sldId id="258" r:id="rId21"/>
    <p:sldId id="270" r:id="rId22"/>
    <p:sldId id="272" r:id="rId23"/>
    <p:sldId id="273" r:id="rId24"/>
    <p:sldId id="274" r:id="rId25"/>
    <p:sldId id="275" r:id="rId26"/>
    <p:sldId id="26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1" autoAdjust="0"/>
    <p:restoredTop sz="94660"/>
  </p:normalViewPr>
  <p:slideViewPr>
    <p:cSldViewPr>
      <p:cViewPr varScale="1">
        <p:scale>
          <a:sx n="70" d="100"/>
          <a:sy n="70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Лист1!$A$2:$A$31</c:f>
              <c:numCache>
                <c:formatCode>dd/mm/yyyy</c:formatCode>
                <c:ptCount val="30"/>
                <c:pt idx="0">
                  <c:v>40634</c:v>
                </c:pt>
                <c:pt idx="1">
                  <c:v>40635</c:v>
                </c:pt>
                <c:pt idx="2">
                  <c:v>40636</c:v>
                </c:pt>
                <c:pt idx="3">
                  <c:v>40637</c:v>
                </c:pt>
                <c:pt idx="4">
                  <c:v>40638</c:v>
                </c:pt>
                <c:pt idx="5">
                  <c:v>40639</c:v>
                </c:pt>
                <c:pt idx="6">
                  <c:v>40640</c:v>
                </c:pt>
                <c:pt idx="7">
                  <c:v>40641</c:v>
                </c:pt>
                <c:pt idx="8">
                  <c:v>40642</c:v>
                </c:pt>
                <c:pt idx="9">
                  <c:v>40643</c:v>
                </c:pt>
                <c:pt idx="10">
                  <c:v>40644</c:v>
                </c:pt>
                <c:pt idx="11">
                  <c:v>40645</c:v>
                </c:pt>
                <c:pt idx="12">
                  <c:v>40646</c:v>
                </c:pt>
                <c:pt idx="13">
                  <c:v>40647</c:v>
                </c:pt>
                <c:pt idx="14">
                  <c:v>40648</c:v>
                </c:pt>
                <c:pt idx="15">
                  <c:v>40649</c:v>
                </c:pt>
                <c:pt idx="16">
                  <c:v>40650</c:v>
                </c:pt>
                <c:pt idx="17">
                  <c:v>40651</c:v>
                </c:pt>
                <c:pt idx="18">
                  <c:v>40652</c:v>
                </c:pt>
                <c:pt idx="19">
                  <c:v>40653</c:v>
                </c:pt>
                <c:pt idx="20">
                  <c:v>40654</c:v>
                </c:pt>
                <c:pt idx="21">
                  <c:v>40655</c:v>
                </c:pt>
                <c:pt idx="22">
                  <c:v>40656</c:v>
                </c:pt>
                <c:pt idx="23">
                  <c:v>40657</c:v>
                </c:pt>
                <c:pt idx="24">
                  <c:v>40658</c:v>
                </c:pt>
                <c:pt idx="25">
                  <c:v>40659</c:v>
                </c:pt>
                <c:pt idx="26">
                  <c:v>40660</c:v>
                </c:pt>
                <c:pt idx="27">
                  <c:v>40661</c:v>
                </c:pt>
                <c:pt idx="28">
                  <c:v>40662</c:v>
                </c:pt>
                <c:pt idx="29">
                  <c:v>40663</c:v>
                </c:pt>
              </c:numCache>
            </c:numRef>
          </c:cat>
          <c:val>
            <c:numRef>
              <c:f>Лист1!$B$2:$B$31</c:f>
              <c:numCache>
                <c:formatCode>General</c:formatCode>
                <c:ptCount val="30"/>
                <c:pt idx="0">
                  <c:v>8049</c:v>
                </c:pt>
                <c:pt idx="1">
                  <c:v>8304</c:v>
                </c:pt>
                <c:pt idx="2">
                  <c:v>4686</c:v>
                </c:pt>
                <c:pt idx="3">
                  <c:v>8507</c:v>
                </c:pt>
                <c:pt idx="4">
                  <c:v>8440</c:v>
                </c:pt>
                <c:pt idx="5">
                  <c:v>8342</c:v>
                </c:pt>
                <c:pt idx="6">
                  <c:v>8418</c:v>
                </c:pt>
                <c:pt idx="7">
                  <c:v>8162</c:v>
                </c:pt>
                <c:pt idx="8">
                  <c:v>7192</c:v>
                </c:pt>
                <c:pt idx="9">
                  <c:v>4686</c:v>
                </c:pt>
                <c:pt idx="10">
                  <c:v>8570</c:v>
                </c:pt>
                <c:pt idx="11">
                  <c:v>8097</c:v>
                </c:pt>
                <c:pt idx="12">
                  <c:v>8372</c:v>
                </c:pt>
                <c:pt idx="13">
                  <c:v>8318</c:v>
                </c:pt>
                <c:pt idx="14">
                  <c:v>8465</c:v>
                </c:pt>
                <c:pt idx="15">
                  <c:v>4355</c:v>
                </c:pt>
                <c:pt idx="16">
                  <c:v>4954</c:v>
                </c:pt>
                <c:pt idx="17">
                  <c:v>8385</c:v>
                </c:pt>
                <c:pt idx="18">
                  <c:v>9577</c:v>
                </c:pt>
                <c:pt idx="19">
                  <c:v>6334</c:v>
                </c:pt>
                <c:pt idx="20">
                  <c:v>7893</c:v>
                </c:pt>
                <c:pt idx="21">
                  <c:v>5592</c:v>
                </c:pt>
                <c:pt idx="22">
                  <c:v>5276</c:v>
                </c:pt>
                <c:pt idx="23">
                  <c:v>5371</c:v>
                </c:pt>
                <c:pt idx="24">
                  <c:v>5979</c:v>
                </c:pt>
                <c:pt idx="25">
                  <c:v>7753</c:v>
                </c:pt>
                <c:pt idx="26">
                  <c:v>8011</c:v>
                </c:pt>
                <c:pt idx="27">
                  <c:v>6685</c:v>
                </c:pt>
                <c:pt idx="28">
                  <c:v>6105</c:v>
                </c:pt>
                <c:pt idx="29">
                  <c:v>5414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348032"/>
        <c:axId val="65041472"/>
      </c:lineChart>
      <c:dateAx>
        <c:axId val="34348032"/>
        <c:scaling>
          <c:orientation val="minMax"/>
        </c:scaling>
        <c:delete val="1"/>
        <c:axPos val="b"/>
        <c:numFmt formatCode="dd/mm/yyyy" sourceLinked="1"/>
        <c:majorTickMark val="out"/>
        <c:minorTickMark val="none"/>
        <c:tickLblPos val="nextTo"/>
        <c:crossAx val="65041472"/>
        <c:crosses val="autoZero"/>
        <c:auto val="1"/>
        <c:lblOffset val="100"/>
        <c:baseTimeUnit val="days"/>
      </c:dateAx>
      <c:valAx>
        <c:axId val="65041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348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7FBE9CF-48A7-4395-8D5B-A12C6F7EAF8A}" type="datetimeFigureOut">
              <a:rPr lang="ru-RU" smtClean="0"/>
              <a:pPr/>
              <a:t>01/09/13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980D3D-4C21-4DA1-82B3-FF93E60E9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marketgid.com/ghits/1009805/i/310/k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arketgid.com/ghits/1009747/i/310/k/" TargetMode="Externa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ketgid.com/ghits/1011568/i/310/k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arketgid.com/ghits/1063117/i/310/k/" TargetMode="Externa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ketgid.com/ghits/1009769/i/310/k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arketgid.com/ghits/1039706/i/310/k/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hnolex.ru/e-store/allbooks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rketgid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ketgid.com/ghits/1085568/i/297/pp/39/1/k/" TargetMode="External"/><Relationship Id="rId2" Type="http://schemas.openxmlformats.org/officeDocument/2006/relationships/hyperlink" Target="http://yabs.yandex.ru/count/Vuut0JhR2C040000ZhnEZkK4KfK1cm5kGoGoYAN32b29gywK8vsiPlC4agFqBnMc18gh0TGEfPrxreq1aREsbFGBbx8MGA0BauKDcLwBhMTcc4ACa8DyeA2E306KdSCQfvFD1QYm912d0gIm00001tm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yabs.yandex.ru/count/Vuut0JhR2C040000ZhnEZkK4KfK1cm5kGoGoYAN32b29gywK8vsiPlC4agFqBnMc18gh0TGEfPrxreq1aREsbFGBbx8MGA0BauKDcLwBhMTcc4ACa8DyeA2E306KdSCQfvFD1QYm912d0gIm00001tmC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dirty="0" smtClean="0"/>
              <a:t>использование </a:t>
            </a:r>
            <a:r>
              <a:rPr lang="ru-RU" b="0" dirty="0" err="1" smtClean="0"/>
              <a:t>тизерных</a:t>
            </a:r>
            <a:r>
              <a:rPr lang="ru-RU" b="0" dirty="0" smtClean="0"/>
              <a:t> сетей: Продающие кейсы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Конференция </a:t>
            </a:r>
            <a:r>
              <a:rPr lang="en-US" dirty="0" smtClean="0"/>
              <a:t>Web2Win</a:t>
            </a:r>
            <a:r>
              <a:rPr lang="ru-RU" dirty="0" smtClean="0"/>
              <a:t>,</a:t>
            </a:r>
          </a:p>
          <a:p>
            <a:r>
              <a:rPr lang="ru-RU" dirty="0" smtClean="0"/>
              <a:t>Екатеринбург, Сентябрь 2011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Кейс: </a:t>
            </a:r>
            <a:r>
              <a:rPr lang="en-US" dirty="0" smtClean="0"/>
              <a:t>Sravni.com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4186254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Sravni.com </a:t>
            </a:r>
            <a:r>
              <a:rPr lang="ru-RU" sz="2400" dirty="0" smtClean="0"/>
              <a:t>– это </a:t>
            </a:r>
            <a:r>
              <a:rPr lang="ru-RU" sz="2400" dirty="0" err="1" smtClean="0"/>
              <a:t>прайс-агрегатор</a:t>
            </a:r>
            <a:r>
              <a:rPr lang="ru-RU" sz="2400" dirty="0" smtClean="0"/>
              <a:t>, объединяющий на своих страницах предложения сотен </a:t>
            </a:r>
            <a:r>
              <a:rPr lang="ru-RU" sz="2400" dirty="0" err="1" smtClean="0"/>
              <a:t>интернет-магазинов</a:t>
            </a:r>
            <a:r>
              <a:rPr lang="ru-RU" sz="2400" dirty="0" smtClean="0"/>
              <a:t> России.</a:t>
            </a:r>
            <a:endParaRPr lang="en-US" sz="2400" dirty="0" smtClean="0"/>
          </a:p>
          <a:p>
            <a:endParaRPr lang="en-US" sz="2000" dirty="0" smtClean="0"/>
          </a:p>
          <a:p>
            <a:r>
              <a:rPr lang="en-US" sz="2400" dirty="0" smtClean="0"/>
              <a:t>KPI</a:t>
            </a:r>
            <a:r>
              <a:rPr lang="ru-RU" sz="2400" dirty="0" smtClean="0"/>
              <a:t> </a:t>
            </a:r>
            <a:r>
              <a:rPr lang="en-US" sz="2400" dirty="0" smtClean="0"/>
              <a:t>Sravni.com</a:t>
            </a:r>
            <a:r>
              <a:rPr lang="ru-RU" sz="2400" dirty="0" smtClean="0"/>
              <a:t>: </a:t>
            </a:r>
            <a:endParaRPr lang="en-US" sz="2400" dirty="0" smtClean="0"/>
          </a:p>
          <a:p>
            <a:pPr lvl="1"/>
            <a:r>
              <a:rPr lang="uk-UA" sz="2400" b="1" dirty="0" smtClean="0"/>
              <a:t>1 000 </a:t>
            </a:r>
            <a:r>
              <a:rPr lang="ru-RU" sz="2400" dirty="0" smtClean="0"/>
              <a:t>– </a:t>
            </a:r>
            <a:r>
              <a:rPr lang="uk-UA" sz="2400" b="1" dirty="0" smtClean="0"/>
              <a:t>7 000</a:t>
            </a:r>
            <a:r>
              <a:rPr lang="uk-UA" sz="2400" dirty="0" smtClean="0"/>
              <a:t> </a:t>
            </a:r>
            <a:r>
              <a:rPr lang="uk-UA" sz="2400" dirty="0" err="1" smtClean="0"/>
              <a:t>переходов</a:t>
            </a:r>
            <a:r>
              <a:rPr lang="uk-UA" sz="2400" dirty="0" smtClean="0"/>
              <a:t> в день</a:t>
            </a:r>
            <a:endParaRPr lang="en-US" sz="2400" dirty="0" smtClean="0"/>
          </a:p>
          <a:p>
            <a:pPr lvl="1"/>
            <a:r>
              <a:rPr lang="uk-UA" sz="2400" b="1" dirty="0" smtClean="0"/>
              <a:t>60 000</a:t>
            </a:r>
            <a:r>
              <a:rPr lang="uk-UA" sz="2400" dirty="0" smtClean="0"/>
              <a:t> </a:t>
            </a:r>
            <a:r>
              <a:rPr lang="uk-UA" sz="2400" dirty="0" err="1" smtClean="0"/>
              <a:t>переходов</a:t>
            </a:r>
            <a:r>
              <a:rPr lang="uk-UA" sz="2400" dirty="0" smtClean="0"/>
              <a:t> в </a:t>
            </a:r>
            <a:r>
              <a:rPr lang="uk-UA" sz="2400" dirty="0" err="1" smtClean="0"/>
              <a:t>среднем</a:t>
            </a:r>
            <a:r>
              <a:rPr lang="uk-UA" sz="2400" dirty="0" smtClean="0"/>
              <a:t> за </a:t>
            </a:r>
            <a:r>
              <a:rPr lang="uk-UA" sz="2400" dirty="0" err="1" smtClean="0"/>
              <a:t>месяц</a:t>
            </a:r>
            <a:r>
              <a:rPr lang="uk-UA" sz="2400" dirty="0" smtClean="0"/>
              <a:t> </a:t>
            </a:r>
            <a:endParaRPr lang="en-US" sz="2400" dirty="0" smtClean="0"/>
          </a:p>
          <a:p>
            <a:pPr lvl="1"/>
            <a:r>
              <a:rPr lang="ru-RU" sz="2400" dirty="0" smtClean="0"/>
              <a:t>Стоимость клика – </a:t>
            </a:r>
            <a:r>
              <a:rPr lang="ru-RU" sz="2400" b="1" dirty="0" smtClean="0"/>
              <a:t>2 цента</a:t>
            </a:r>
          </a:p>
          <a:p>
            <a:pPr lvl="1"/>
            <a:r>
              <a:rPr lang="ru-RU" sz="2400" dirty="0" smtClean="0"/>
              <a:t>Глубина просмотра </a:t>
            </a:r>
            <a:r>
              <a:rPr lang="ru-RU" sz="2400" b="1" dirty="0" smtClean="0"/>
              <a:t>- </a:t>
            </a:r>
            <a:r>
              <a:rPr lang="uk-UA" sz="2400" b="1" dirty="0" smtClean="0"/>
              <a:t>2,88 </a:t>
            </a:r>
            <a:endParaRPr lang="ru-RU" sz="2400" b="1" dirty="0" smtClean="0"/>
          </a:p>
          <a:p>
            <a:pPr lvl="1">
              <a:buNone/>
            </a:pPr>
            <a:r>
              <a:rPr lang="uk-UA" sz="1600" dirty="0" smtClean="0"/>
              <a:t/>
            </a:r>
            <a:br>
              <a:rPr lang="uk-UA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Sravni.com: </a:t>
            </a:r>
            <a:r>
              <a:rPr lang="ru-RU" dirty="0" smtClean="0"/>
              <a:t>переходы с сети МаркетГид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00174"/>
          <a:ext cx="7429552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5572140"/>
            <a:ext cx="6802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Ежедневные переходы с сети МаркетГид за апрель 2011 года.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Sravni.com</a:t>
            </a:r>
            <a:r>
              <a:rPr lang="ru-RU" dirty="0" smtClean="0"/>
              <a:t>: эффективные </a:t>
            </a:r>
            <a:r>
              <a:rPr lang="ru-RU" dirty="0" err="1" smtClean="0"/>
              <a:t>тизеры</a:t>
            </a:r>
            <a:endParaRPr lang="ru-RU" dirty="0"/>
          </a:p>
        </p:txBody>
      </p:sp>
      <p:pic>
        <p:nvPicPr>
          <p:cNvPr id="1026" name="Picture 2" descr="Снимок 1"/>
          <p:cNvPicPr>
            <a:picLocks noChangeAspect="1" noChangeArrowheads="1"/>
          </p:cNvPicPr>
          <p:nvPr/>
        </p:nvPicPr>
        <p:blipFill>
          <a:blip r:embed="rId2"/>
          <a:srcRect t="17857"/>
          <a:stretch>
            <a:fillRect/>
          </a:stretch>
        </p:blipFill>
        <p:spPr bwMode="auto">
          <a:xfrm>
            <a:off x="642910" y="1714488"/>
            <a:ext cx="2438400" cy="2628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86212" y="4500570"/>
            <a:ext cx="24288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CTR (%) = </a:t>
            </a:r>
            <a:r>
              <a:rPr lang="uk-UA" b="1" dirty="0" smtClean="0"/>
              <a:t>0.17%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70 100 </a:t>
            </a:r>
            <a:r>
              <a:rPr lang="uk-UA" dirty="0" err="1" smtClean="0"/>
              <a:t>переходов</a:t>
            </a:r>
            <a:r>
              <a:rPr lang="uk-UA" dirty="0" smtClean="0"/>
              <a:t> за весь </a:t>
            </a:r>
            <a:r>
              <a:rPr lang="uk-UA" dirty="0" err="1" smtClean="0"/>
              <a:t>период</a:t>
            </a:r>
            <a:endParaRPr lang="ru-RU" dirty="0"/>
          </a:p>
        </p:txBody>
      </p:sp>
      <p:pic>
        <p:nvPicPr>
          <p:cNvPr id="1028" name="Picture 4" descr="Снимок 3"/>
          <p:cNvPicPr>
            <a:picLocks noChangeAspect="1" noChangeArrowheads="1"/>
          </p:cNvPicPr>
          <p:nvPr/>
        </p:nvPicPr>
        <p:blipFill>
          <a:blip r:embed="rId3"/>
          <a:srcRect t="18691"/>
          <a:stretch>
            <a:fillRect/>
          </a:stretch>
        </p:blipFill>
        <p:spPr bwMode="auto">
          <a:xfrm>
            <a:off x="3357554" y="1714488"/>
            <a:ext cx="2409825" cy="2486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00430" y="4500570"/>
            <a:ext cx="2071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</a:t>
            </a:r>
            <a:r>
              <a:rPr lang="uk-UA" dirty="0" smtClean="0"/>
              <a:t>TR (%) = </a:t>
            </a:r>
            <a:r>
              <a:rPr lang="uk-UA" b="1" dirty="0" smtClean="0"/>
              <a:t>0,17</a:t>
            </a:r>
            <a:r>
              <a:rPr lang="en-US" b="1" dirty="0" smtClean="0"/>
              <a:t>%</a:t>
            </a:r>
          </a:p>
          <a:p>
            <a:r>
              <a:rPr lang="uk-UA" b="1" dirty="0" smtClean="0"/>
              <a:t>72 095 </a:t>
            </a:r>
            <a:r>
              <a:rPr lang="uk-UA" dirty="0" err="1" smtClean="0"/>
              <a:t>переходов</a:t>
            </a:r>
            <a:r>
              <a:rPr lang="uk-UA" dirty="0" smtClean="0"/>
              <a:t> за весь </a:t>
            </a:r>
            <a:r>
              <a:rPr lang="uk-UA" dirty="0" err="1" smtClean="0"/>
              <a:t>период</a:t>
            </a:r>
            <a:endParaRPr lang="ru-RU" dirty="0"/>
          </a:p>
        </p:txBody>
      </p:sp>
      <p:pic>
        <p:nvPicPr>
          <p:cNvPr id="1029" name="Picture 5" descr="Снимок 2"/>
          <p:cNvPicPr>
            <a:picLocks noChangeAspect="1" noChangeArrowheads="1"/>
          </p:cNvPicPr>
          <p:nvPr/>
        </p:nvPicPr>
        <p:blipFill>
          <a:blip r:embed="rId4"/>
          <a:srcRect t="15719"/>
          <a:stretch>
            <a:fillRect/>
          </a:stretch>
        </p:blipFill>
        <p:spPr bwMode="auto">
          <a:xfrm>
            <a:off x="6215074" y="1714488"/>
            <a:ext cx="2447925" cy="268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215074" y="4500570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CTR (%) = </a:t>
            </a:r>
            <a:r>
              <a:rPr lang="uk-UA" b="1" dirty="0" smtClean="0"/>
              <a:t>0.1</a:t>
            </a:r>
            <a:r>
              <a:rPr lang="en-US" b="1" dirty="0" smtClean="0"/>
              <a:t>9% </a:t>
            </a:r>
          </a:p>
          <a:p>
            <a:r>
              <a:rPr lang="uk-UA" b="1" dirty="0" smtClean="0"/>
              <a:t>19 391 </a:t>
            </a:r>
            <a:r>
              <a:rPr lang="uk-UA" dirty="0" err="1" smtClean="0"/>
              <a:t>переходов</a:t>
            </a:r>
            <a:r>
              <a:rPr lang="uk-UA" dirty="0" smtClean="0"/>
              <a:t> за весь </a:t>
            </a:r>
            <a:r>
              <a:rPr lang="uk-UA" dirty="0" err="1" smtClean="0"/>
              <a:t>период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Кейс: </a:t>
            </a:r>
            <a:r>
              <a:rPr lang="ru-RU" dirty="0" err="1" smtClean="0"/>
              <a:t>КупиКупон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1643050"/>
            <a:ext cx="75724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buNone/>
            </a:pPr>
            <a:r>
              <a:rPr lang="ru-RU" sz="2400" dirty="0" smtClean="0"/>
              <a:t>Сервис </a:t>
            </a:r>
            <a:r>
              <a:rPr lang="ru-RU" sz="2400" dirty="0" err="1" smtClean="0"/>
              <a:t>КупиКупон</a:t>
            </a:r>
            <a:r>
              <a:rPr lang="ru-RU" sz="2400" dirty="0" smtClean="0"/>
              <a:t> посвящен коллективным покупкам. </a:t>
            </a:r>
          </a:p>
          <a:p>
            <a:pPr fontAlgn="base">
              <a:buNone/>
            </a:pPr>
            <a:endParaRPr lang="ru-RU" sz="2400" dirty="0" smtClean="0"/>
          </a:p>
          <a:p>
            <a:pPr fontAlgn="base">
              <a:buNone/>
            </a:pPr>
            <a:r>
              <a:rPr lang="ru-RU" sz="2400" dirty="0" err="1" smtClean="0"/>
              <a:t>КупиКупон</a:t>
            </a:r>
            <a:r>
              <a:rPr lang="ru-RU" sz="2400" dirty="0" smtClean="0"/>
              <a:t> предоставляет посетителям возможность получить скидки от 50 до 90% на посещение кафе и ресторанов, развлекательных центров и клубов, салонов красоты и SPA, обучающих курсов и тренингов,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лэндинга</a:t>
            </a:r>
            <a:endParaRPr lang="ru-RU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 l="16336" t="12201" r="15153" b="17870"/>
          <a:stretch>
            <a:fillRect/>
          </a:stretch>
        </p:blipFill>
        <p:spPr bwMode="auto">
          <a:xfrm>
            <a:off x="611560" y="1428736"/>
            <a:ext cx="7670107" cy="489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КупиКупон</a:t>
            </a:r>
            <a:r>
              <a:rPr lang="ru-RU" dirty="0" smtClean="0"/>
              <a:t>: </a:t>
            </a:r>
            <a:r>
              <a:rPr lang="en-US" dirty="0" smtClean="0"/>
              <a:t>KPI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Средняя стоимость клика </a:t>
            </a:r>
          </a:p>
          <a:p>
            <a:pPr lvl="1"/>
            <a:r>
              <a:rPr lang="ru-RU" dirty="0" smtClean="0"/>
              <a:t>по Москве: 8 центов</a:t>
            </a:r>
          </a:p>
          <a:p>
            <a:pPr lvl="1"/>
            <a:r>
              <a:rPr lang="ru-RU" dirty="0" smtClean="0"/>
              <a:t>по России: 6 центов</a:t>
            </a:r>
          </a:p>
          <a:p>
            <a:r>
              <a:rPr lang="ru-RU" dirty="0" smtClean="0"/>
              <a:t>Средний </a:t>
            </a:r>
            <a:r>
              <a:rPr lang="en-US" dirty="0" smtClean="0"/>
              <a:t>CTR </a:t>
            </a:r>
            <a:r>
              <a:rPr lang="ru-RU" dirty="0" err="1" smtClean="0"/>
              <a:t>тизеров</a:t>
            </a:r>
            <a:r>
              <a:rPr lang="ru-RU" dirty="0" smtClean="0"/>
              <a:t> - </a:t>
            </a:r>
          </a:p>
          <a:p>
            <a:pPr lvl="1"/>
            <a:r>
              <a:rPr lang="ru-RU" dirty="0" smtClean="0"/>
              <a:t>0,08%</a:t>
            </a:r>
          </a:p>
          <a:p>
            <a:r>
              <a:rPr lang="ru-RU" dirty="0" smtClean="0"/>
              <a:t>Среднесуточный трафик с сети</a:t>
            </a:r>
          </a:p>
          <a:p>
            <a:pPr lvl="1"/>
            <a:r>
              <a:rPr lang="ru-RU" dirty="0" smtClean="0"/>
              <a:t>60 000 – 70 000 переходов (6-7% от всего трафика сети)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КупиКупон</a:t>
            </a:r>
            <a:r>
              <a:rPr lang="ru-RU" dirty="0" smtClean="0"/>
              <a:t>: конверсия трафика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Средняя конверсия по кампании</a:t>
            </a:r>
          </a:p>
          <a:p>
            <a:r>
              <a:rPr lang="ru-RU" dirty="0" smtClean="0"/>
              <a:t>Мгновенные покупки – 0,5%</a:t>
            </a:r>
          </a:p>
          <a:p>
            <a:r>
              <a:rPr lang="ru-RU" dirty="0" smtClean="0"/>
              <a:t>Среди зарегистрированных пользователей покупки совершают 20-30%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работающих </a:t>
            </a:r>
            <a:r>
              <a:rPr lang="ru-RU" dirty="0" err="1" smtClean="0"/>
              <a:t>креативов</a:t>
            </a:r>
            <a:endParaRPr lang="ru-RU" dirty="0"/>
          </a:p>
        </p:txBody>
      </p:sp>
      <p:sp>
        <p:nvSpPr>
          <p:cNvPr id="18434" name="AutoShape 2" descr="Всего за 3% от цены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Всего за 3% от цены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Всего за 3% от цены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C:\Users\%D0%94%D0%B8%D0%BC%D0%B0\Desktop\%D0%94%D0%BE%D0%BA%D0%BB%D0%B0%D0%B4%D1%8B %D0%BD%D0%B0 %D0%BA%D0%BE%D0%BD%D1%84%D0%B5%D1%80%D0%B5%D0%BD%D1%86%D0%B8%D0%B8\%D0%9A%D1%83%D0%BF%D0%B8%D0%9A%D1%83%D0%BF%D0%BE%D0%BD\%D0%92%D1%81%D0%B5%D0%B3%D0%BE %D0%B7%D0%B0 3% %D0%BE%D1%82 %D1%86%D0%B5%D0%BD%D1%8B!_files\1009805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Всего за 3% от цены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2132856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Самые изысканные вечерние наряды! </a:t>
            </a:r>
            <a:r>
              <a:rPr lang="ru-RU" i="1" dirty="0" smtClean="0"/>
              <a:t>НЕДОРОГО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72132" y="1928802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Клики: </a:t>
            </a:r>
            <a:r>
              <a:rPr lang="ru-RU" sz="2000" b="1" dirty="0" smtClean="0"/>
              <a:t>47 544</a:t>
            </a:r>
          </a:p>
          <a:p>
            <a:r>
              <a:rPr lang="en-US" sz="2000" dirty="0" smtClean="0"/>
              <a:t>CTR</a:t>
            </a:r>
            <a:r>
              <a:rPr lang="ru-RU" sz="2000" dirty="0" smtClean="0"/>
              <a:t>: </a:t>
            </a:r>
            <a:r>
              <a:rPr lang="ru-RU" sz="2000" b="1" dirty="0" smtClean="0"/>
              <a:t>0,15% </a:t>
            </a:r>
          </a:p>
          <a:p>
            <a:r>
              <a:rPr lang="ru-RU" sz="2000" dirty="0" smtClean="0"/>
              <a:t>Цена: </a:t>
            </a:r>
            <a:r>
              <a:rPr lang="ru-RU" sz="2000" b="1" dirty="0" smtClean="0"/>
              <a:t>5 центов</a:t>
            </a:r>
            <a:endParaRPr lang="en-US" sz="2000" b="1" dirty="0" smtClean="0"/>
          </a:p>
          <a:p>
            <a:r>
              <a:rPr lang="ru-RU" sz="2000" dirty="0" smtClean="0"/>
              <a:t>Конверсия*: </a:t>
            </a:r>
            <a:r>
              <a:rPr lang="ru-RU" sz="2000" b="1" dirty="0" smtClean="0"/>
              <a:t>2,02% </a:t>
            </a:r>
            <a:endParaRPr lang="ru-RU" sz="2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6939" y="1700808"/>
            <a:ext cx="2670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hlinkClick r:id="rId2"/>
              </a:rPr>
              <a:t>Всего за 3% от цены!</a:t>
            </a:r>
            <a:r>
              <a:rPr lang="ru-RU" b="1" dirty="0" smtClean="0"/>
              <a:t> </a:t>
            </a:r>
          </a:p>
        </p:txBody>
      </p:sp>
      <p:pic>
        <p:nvPicPr>
          <p:cNvPr id="18444" name="Picture 12" descr="C:\Users\Дима\Desktop\Доклады на конференции\КупиКупон\Легкие платья и сарафаны! ДЕШЕВО_files\1009747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365104"/>
            <a:ext cx="144016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5" name="Picture 13" descr="C:\Users\Дима\Desktop\Доклады на конференции\КупиКупон\Всего за 3% от цены!_files\1009805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132856"/>
            <a:ext cx="144016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339752" y="4365104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Комфортно, а главное -</a:t>
            </a:r>
            <a:r>
              <a:rPr lang="ru-RU" i="1" dirty="0" smtClean="0"/>
              <a:t>ЭКОНОМНО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9818" y="3945935"/>
            <a:ext cx="4543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hlinkClick r:id="rId5"/>
              </a:rPr>
              <a:t>Легкие платья и сарафаны! ДЕШЕВО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22480" y="4286256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Клики: </a:t>
            </a:r>
            <a:r>
              <a:rPr lang="ru-RU" sz="2000" b="1" dirty="0" smtClean="0"/>
              <a:t>43 469</a:t>
            </a:r>
          </a:p>
          <a:p>
            <a:r>
              <a:rPr lang="en-US" sz="2000" dirty="0" smtClean="0"/>
              <a:t>CTR</a:t>
            </a:r>
            <a:r>
              <a:rPr lang="ru-RU" sz="2000" dirty="0" smtClean="0"/>
              <a:t>: </a:t>
            </a:r>
            <a:r>
              <a:rPr lang="ru-RU" sz="2000" b="1" dirty="0" smtClean="0"/>
              <a:t>0,16% </a:t>
            </a:r>
          </a:p>
          <a:p>
            <a:r>
              <a:rPr lang="ru-RU" sz="2000" dirty="0" smtClean="0"/>
              <a:t>Цена: </a:t>
            </a:r>
            <a:r>
              <a:rPr lang="ru-RU" sz="2000" b="1" dirty="0" smtClean="0"/>
              <a:t>5 центов</a:t>
            </a:r>
            <a:endParaRPr lang="en-US" sz="2000" b="1" dirty="0" smtClean="0"/>
          </a:p>
          <a:p>
            <a:r>
              <a:rPr lang="ru-RU" sz="2000" dirty="0" smtClean="0"/>
              <a:t>Конверсия*: </a:t>
            </a:r>
            <a:r>
              <a:rPr lang="ru-RU" sz="2000" b="1" dirty="0" smtClean="0"/>
              <a:t>1,54% 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14348" y="6215082"/>
            <a:ext cx="5113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* конверсия в подтвержденные регистрации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работающих </a:t>
            </a:r>
            <a:r>
              <a:rPr lang="ru-RU" dirty="0" err="1" smtClean="0"/>
              <a:t>креативов</a:t>
            </a:r>
            <a:endParaRPr lang="ru-RU" dirty="0"/>
          </a:p>
        </p:txBody>
      </p:sp>
      <p:pic>
        <p:nvPicPr>
          <p:cNvPr id="25602" name="Picture 2" descr="C:\Users\Дима\Desktop\Доклады на конференции\КупиКупон\Летняя одежда ДЕШЕВО! Скидки до 90%_files\1011568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436" y="2132286"/>
            <a:ext cx="1368152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69548" y="1759367"/>
            <a:ext cx="5045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3"/>
              </a:rPr>
              <a:t>Летняя одежда ДЕШЕВО! Скидки до 90%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4596" y="2204294"/>
            <a:ext cx="2304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Экономьте на всем!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49270" y="1928802"/>
            <a:ext cx="24231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Клики: </a:t>
            </a:r>
            <a:r>
              <a:rPr lang="ru-RU" sz="2000" b="1" dirty="0" smtClean="0"/>
              <a:t>60 679</a:t>
            </a:r>
          </a:p>
          <a:p>
            <a:r>
              <a:rPr lang="en-US" sz="2000" dirty="0" smtClean="0"/>
              <a:t>CTR</a:t>
            </a:r>
            <a:r>
              <a:rPr lang="ru-RU" sz="2000" dirty="0" smtClean="0"/>
              <a:t>: </a:t>
            </a:r>
            <a:r>
              <a:rPr lang="ru-RU" sz="2000" b="1" dirty="0" smtClean="0"/>
              <a:t>0,16% </a:t>
            </a:r>
          </a:p>
          <a:p>
            <a:r>
              <a:rPr lang="ru-RU" sz="2000" dirty="0" smtClean="0"/>
              <a:t>Цена: </a:t>
            </a:r>
            <a:r>
              <a:rPr lang="ru-RU" sz="2000" b="1" dirty="0" smtClean="0"/>
              <a:t>6 центов</a:t>
            </a:r>
          </a:p>
          <a:p>
            <a:r>
              <a:rPr lang="ru-RU" sz="2000" dirty="0" smtClean="0"/>
              <a:t>Конверсия:* </a:t>
            </a:r>
            <a:r>
              <a:rPr lang="ru-RU" sz="2000" b="1" dirty="0" smtClean="0"/>
              <a:t>3,15% </a:t>
            </a:r>
          </a:p>
        </p:txBody>
      </p:sp>
      <p:sp>
        <p:nvSpPr>
          <p:cNvPr id="16387" name="AutoShape 3" descr="Туфельки, балетки, сапожки и многое другое...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9" name="AutoShape 5" descr="Туфельки, балетки, сапожки и многое другое...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286256"/>
            <a:ext cx="1428760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42910" y="3857628"/>
            <a:ext cx="6000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5"/>
              </a:rPr>
              <a:t>Туфельки, балетки, сапожки и многое другое...!</a:t>
            </a:r>
            <a:r>
              <a:rPr lang="ru-RU" b="1" dirty="0" smtClean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4500570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СКИДКА</a:t>
            </a:r>
            <a:r>
              <a:rPr lang="ru-RU" dirty="0" smtClean="0"/>
              <a:t> на всю женскую ОБУВЬ </a:t>
            </a:r>
            <a:r>
              <a:rPr lang="ru-RU" i="1" dirty="0" smtClean="0"/>
              <a:t>90%!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64278" y="4429132"/>
            <a:ext cx="239071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Клики: </a:t>
            </a:r>
            <a:r>
              <a:rPr lang="ru-RU" sz="2000" b="1" dirty="0" smtClean="0"/>
              <a:t>49 751</a:t>
            </a:r>
            <a:r>
              <a:rPr lang="ru-RU" sz="2000" dirty="0" smtClean="0"/>
              <a:t>	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r>
              <a:rPr lang="en-US" sz="2000" dirty="0" smtClean="0"/>
              <a:t>CTR</a:t>
            </a:r>
            <a:r>
              <a:rPr lang="ru-RU" sz="2000" dirty="0" smtClean="0"/>
              <a:t>: </a:t>
            </a:r>
            <a:r>
              <a:rPr lang="ru-RU" sz="2000" b="1" dirty="0" smtClean="0"/>
              <a:t>0,12%</a:t>
            </a:r>
            <a:r>
              <a:rPr lang="ru-RU" sz="2000" dirty="0" smtClean="0"/>
              <a:t>	</a:t>
            </a:r>
          </a:p>
          <a:p>
            <a:r>
              <a:rPr lang="ru-RU" sz="2000" dirty="0" smtClean="0"/>
              <a:t>Цена: </a:t>
            </a:r>
            <a:r>
              <a:rPr lang="ru-RU" sz="2000" b="1" dirty="0" smtClean="0"/>
              <a:t>7 центов</a:t>
            </a:r>
          </a:p>
          <a:p>
            <a:r>
              <a:rPr lang="ru-RU" sz="2000" dirty="0" smtClean="0"/>
              <a:t>Конверсия*: </a:t>
            </a:r>
            <a:r>
              <a:rPr lang="ru-RU" sz="2000" b="1" dirty="0" smtClean="0"/>
              <a:t>3,37%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48" y="6215082"/>
            <a:ext cx="5113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* конверсия в подтвержденные регистрации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работающих </a:t>
            </a:r>
            <a:r>
              <a:rPr lang="ru-RU" dirty="0" err="1" smtClean="0"/>
              <a:t>креативов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622" y="2214554"/>
            <a:ext cx="1500198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80" y="178592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hlinkClick r:id="rId3"/>
              </a:rPr>
              <a:t>Стильная одежда за 3% от стоимости</a:t>
            </a:r>
            <a:r>
              <a:rPr lang="ru-RU" dirty="0" smtClean="0">
                <a:hlinkClick r:id="rId3"/>
              </a:rPr>
              <a:t>!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62696" y="2214554"/>
            <a:ext cx="2714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ГИГАНТСКАЯ распродажа брендов! </a:t>
            </a:r>
            <a:r>
              <a:rPr lang="ru-RU" dirty="0" smtClean="0"/>
              <a:t>СКИДКИ 97%</a:t>
            </a:r>
            <a:endParaRPr lang="ru-RU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9622" y="4357694"/>
            <a:ext cx="1500198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48184" y="392906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hlinkClick r:id="rId5"/>
              </a:rPr>
              <a:t>Спортивная обувь за "копейки"!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91259" y="4357694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СКИДКА</a:t>
            </a:r>
            <a:r>
              <a:rPr lang="ru-RU" dirty="0" smtClean="0"/>
              <a:t> на все КРОССОВКИ </a:t>
            </a:r>
            <a:r>
              <a:rPr lang="ru-RU" i="1" dirty="0" smtClean="0"/>
              <a:t>50-90%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534530" y="2000240"/>
            <a:ext cx="24231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Клики: </a:t>
            </a:r>
            <a:r>
              <a:rPr lang="ru-RU" sz="2000" b="1" dirty="0" smtClean="0"/>
              <a:t>10 0566</a:t>
            </a:r>
          </a:p>
          <a:p>
            <a:r>
              <a:rPr lang="en-US" sz="2000" dirty="0" smtClean="0"/>
              <a:t>CTR</a:t>
            </a:r>
            <a:r>
              <a:rPr lang="ru-RU" sz="2000" dirty="0" smtClean="0"/>
              <a:t>: </a:t>
            </a:r>
            <a:r>
              <a:rPr lang="ru-RU" sz="2000" b="1" dirty="0" smtClean="0"/>
              <a:t>0,12%</a:t>
            </a:r>
          </a:p>
          <a:p>
            <a:r>
              <a:rPr lang="ru-RU" sz="2000" dirty="0" smtClean="0"/>
              <a:t>Цена: </a:t>
            </a:r>
            <a:r>
              <a:rPr lang="ru-RU" sz="2000" b="1" dirty="0" smtClean="0"/>
              <a:t>7 центов</a:t>
            </a:r>
          </a:p>
          <a:p>
            <a:r>
              <a:rPr lang="ru-RU" sz="2000" dirty="0" smtClean="0"/>
              <a:t>Конверсия*: </a:t>
            </a:r>
            <a:r>
              <a:rPr lang="ru-RU" sz="2000" b="1" dirty="0" smtClean="0"/>
              <a:t>5,40%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77832" y="4286256"/>
            <a:ext cx="24231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Клики: </a:t>
            </a:r>
            <a:r>
              <a:rPr lang="ru-RU" sz="2000" b="1" dirty="0" smtClean="0"/>
              <a:t>55 828</a:t>
            </a:r>
          </a:p>
          <a:p>
            <a:r>
              <a:rPr lang="en-US" sz="2000" dirty="0" smtClean="0"/>
              <a:t>CTR</a:t>
            </a:r>
            <a:r>
              <a:rPr lang="ru-RU" sz="2000" dirty="0" smtClean="0"/>
              <a:t>: </a:t>
            </a:r>
            <a:r>
              <a:rPr lang="ru-RU" sz="2000" b="1" dirty="0" smtClean="0"/>
              <a:t>0,13%</a:t>
            </a:r>
          </a:p>
          <a:p>
            <a:r>
              <a:rPr lang="ru-RU" sz="2000" dirty="0" smtClean="0"/>
              <a:t>Цена: </a:t>
            </a:r>
            <a:r>
              <a:rPr lang="ru-RU" sz="2000" b="1" dirty="0" smtClean="0"/>
              <a:t>6 центов</a:t>
            </a:r>
          </a:p>
          <a:p>
            <a:r>
              <a:rPr lang="ru-RU" sz="2000" dirty="0" smtClean="0"/>
              <a:t>Конверсия*: </a:t>
            </a:r>
            <a:r>
              <a:rPr lang="ru-RU" sz="2000" b="1" dirty="0" smtClean="0"/>
              <a:t>4,08%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48" y="6215082"/>
            <a:ext cx="5113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* конверсия в подтвержденные регистрации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такое </a:t>
            </a:r>
            <a:r>
              <a:rPr lang="ru-RU" dirty="0" err="1" smtClean="0"/>
              <a:t>тизерная</a:t>
            </a:r>
            <a:r>
              <a:rPr lang="ru-RU" dirty="0" smtClean="0"/>
              <a:t> реклама?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171451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2400" dirty="0" smtClean="0"/>
              <a:t>Teaser </a:t>
            </a:r>
            <a:r>
              <a:rPr lang="ru-RU" sz="2400" dirty="0" smtClean="0"/>
              <a:t>(англ.) – дразнилка, </a:t>
            </a:r>
            <a:r>
              <a:rPr lang="ru-RU" sz="2400" dirty="0" err="1" smtClean="0"/>
              <a:t>завлекалка</a:t>
            </a:r>
            <a:r>
              <a:rPr lang="ru-RU" sz="2400" dirty="0" smtClean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 err="1" smtClean="0"/>
              <a:t>Тизерная</a:t>
            </a:r>
            <a:r>
              <a:rPr lang="ru-RU" sz="2400" dirty="0" smtClean="0"/>
              <a:t> реклама содержит в себе две составляющие: интригу и ее раскрытие.</a:t>
            </a:r>
            <a:endParaRPr lang="ru-RU" sz="2400" dirty="0"/>
          </a:p>
        </p:txBody>
      </p:sp>
      <p:pic>
        <p:nvPicPr>
          <p:cNvPr id="5122" name="Picture 2" descr="http://obj.altapress.ru/picture/cram_in/540/19293.jpg"/>
          <p:cNvPicPr>
            <a:picLocks noChangeAspect="1" noChangeArrowheads="1"/>
          </p:cNvPicPr>
          <p:nvPr/>
        </p:nvPicPr>
        <p:blipFill>
          <a:blip r:embed="rId2"/>
          <a:srcRect l="15278" t="10933" r="8332" b="12535"/>
          <a:stretch>
            <a:fillRect/>
          </a:stretch>
        </p:blipFill>
        <p:spPr bwMode="auto">
          <a:xfrm>
            <a:off x="642910" y="3357562"/>
            <a:ext cx="3929090" cy="2500330"/>
          </a:xfrm>
          <a:prstGeom prst="rect">
            <a:avLst/>
          </a:prstGeom>
          <a:noFill/>
        </p:spPr>
      </p:pic>
      <p:pic>
        <p:nvPicPr>
          <p:cNvPr id="5124" name="Picture 4" descr="8"/>
          <p:cNvPicPr>
            <a:picLocks noChangeAspect="1" noChangeArrowheads="1"/>
          </p:cNvPicPr>
          <p:nvPr/>
        </p:nvPicPr>
        <p:blipFill>
          <a:blip r:embed="rId3"/>
          <a:srcRect l="15000" t="9174" r="15000" b="12843"/>
          <a:stretch>
            <a:fillRect/>
          </a:stretch>
        </p:blipFill>
        <p:spPr bwMode="auto">
          <a:xfrm>
            <a:off x="4714875" y="3357562"/>
            <a:ext cx="4118191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</a:t>
            </a:r>
            <a:r>
              <a:rPr lang="ru-RU" dirty="0" err="1" smtClean="0"/>
              <a:t>креатива</a:t>
            </a:r>
            <a:r>
              <a:rPr lang="ru-RU" dirty="0" smtClean="0"/>
              <a:t> для </a:t>
            </a:r>
            <a:r>
              <a:rPr lang="ru-RU" dirty="0" err="1" smtClean="0"/>
              <a:t>КупиКупона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sz="2800" dirty="0" smtClean="0"/>
              <a:t>создано </a:t>
            </a:r>
            <a:r>
              <a:rPr lang="ru-RU" sz="2800" dirty="0"/>
              <a:t>более </a:t>
            </a:r>
            <a:r>
              <a:rPr lang="ru-RU" sz="2800" b="1" dirty="0"/>
              <a:t>9300</a:t>
            </a:r>
            <a:r>
              <a:rPr lang="ru-RU" sz="2800" dirty="0"/>
              <a:t> </a:t>
            </a:r>
            <a:r>
              <a:rPr lang="ru-RU" sz="2800" dirty="0" err="1" smtClean="0"/>
              <a:t>тизеров</a:t>
            </a:r>
            <a:endParaRPr lang="ru-RU" sz="2800" dirty="0" smtClean="0"/>
          </a:p>
          <a:p>
            <a:pPr lvl="1"/>
            <a:r>
              <a:rPr lang="ru-RU" sz="2800" b="1" dirty="0" smtClean="0"/>
              <a:t>150-200 </a:t>
            </a:r>
            <a:r>
              <a:rPr lang="ru-RU" sz="2800" dirty="0" smtClean="0"/>
              <a:t>из них работает и приносит трафик на сайт клиента</a:t>
            </a:r>
          </a:p>
          <a:p>
            <a:pPr lvl="1"/>
            <a:r>
              <a:rPr lang="ru-RU" sz="2800" dirty="0" smtClean="0"/>
              <a:t>каждый день создается до </a:t>
            </a:r>
            <a:r>
              <a:rPr lang="ru-RU" sz="2800" b="1" dirty="0" smtClean="0"/>
              <a:t>100</a:t>
            </a:r>
            <a:r>
              <a:rPr lang="ru-RU" sz="2800" dirty="0" smtClean="0"/>
              <a:t> </a:t>
            </a:r>
            <a:r>
              <a:rPr lang="ru-RU" sz="2800" dirty="0" err="1" smtClean="0"/>
              <a:t>тизеров</a:t>
            </a:r>
            <a:endParaRPr lang="ru-RU" sz="2800" dirty="0" smtClean="0"/>
          </a:p>
          <a:p>
            <a:pPr lvl="1"/>
            <a:r>
              <a:rPr lang="ru-RU" sz="2800" b="1" dirty="0" smtClean="0"/>
              <a:t>12</a:t>
            </a:r>
            <a:r>
              <a:rPr lang="ru-RU" sz="2800" dirty="0" smtClean="0"/>
              <a:t> </a:t>
            </a:r>
            <a:r>
              <a:rPr lang="ru-RU" sz="2800" dirty="0" err="1" smtClean="0"/>
              <a:t>креативщиков</a:t>
            </a:r>
            <a:r>
              <a:rPr lang="ru-RU" sz="2800" dirty="0" smtClean="0"/>
              <a:t> работает над проектом</a:t>
            </a:r>
          </a:p>
          <a:p>
            <a:pPr lvl="1"/>
            <a:r>
              <a:rPr lang="ru-RU" sz="2800" b="1" dirty="0" smtClean="0"/>
              <a:t>2-3</a:t>
            </a:r>
            <a:r>
              <a:rPr lang="ru-RU" sz="2800" dirty="0" smtClean="0"/>
              <a:t> месяца в среднем живет один </a:t>
            </a:r>
            <a:r>
              <a:rPr lang="ru-RU" sz="2800" dirty="0" err="1" smtClean="0"/>
              <a:t>тизер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повысить </a:t>
            </a:r>
            <a:r>
              <a:rPr lang="en-US" dirty="0" smtClean="0"/>
              <a:t>CTR </a:t>
            </a:r>
            <a:r>
              <a:rPr lang="ru-RU" dirty="0" err="1" smtClean="0"/>
              <a:t>тизеров</a:t>
            </a:r>
            <a:r>
              <a:rPr lang="ru-RU" dirty="0" smtClean="0"/>
              <a:t>?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14480" y="2285992"/>
          <a:ext cx="5643602" cy="321471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821801"/>
                <a:gridCol w="2821801"/>
              </a:tblGrid>
              <a:tr h="321471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акция</a:t>
                      </a:r>
                    </a:p>
                    <a:p>
                      <a:r>
                        <a:rPr lang="ru-RU" sz="2000" dirty="0" smtClean="0"/>
                        <a:t>выгода</a:t>
                      </a:r>
                    </a:p>
                    <a:p>
                      <a:r>
                        <a:rPr lang="ru-RU" sz="2000" dirty="0" smtClean="0"/>
                        <a:t>выигрышный</a:t>
                      </a:r>
                    </a:p>
                    <a:p>
                      <a:r>
                        <a:rPr lang="ru-RU" sz="2000" dirty="0" smtClean="0"/>
                        <a:t>гарантия</a:t>
                      </a:r>
                    </a:p>
                    <a:p>
                      <a:r>
                        <a:rPr lang="ru-RU" sz="2000" dirty="0" smtClean="0"/>
                        <a:t>качество</a:t>
                      </a:r>
                    </a:p>
                    <a:p>
                      <a:r>
                        <a:rPr lang="ru-RU" sz="2000" dirty="0" smtClean="0"/>
                        <a:t>неограниченный</a:t>
                      </a:r>
                    </a:p>
                    <a:p>
                      <a:r>
                        <a:rPr lang="ru-RU" sz="2000" dirty="0" smtClean="0"/>
                        <a:t>ограниченный</a:t>
                      </a:r>
                    </a:p>
                    <a:p>
                      <a:r>
                        <a:rPr lang="ru-RU" sz="2000" dirty="0" smtClean="0"/>
                        <a:t>ослепительный</a:t>
                      </a:r>
                    </a:p>
                    <a:p>
                      <a:r>
                        <a:rPr lang="ru-RU" sz="2000" dirty="0" smtClean="0"/>
                        <a:t>открытие</a:t>
                      </a:r>
                    </a:p>
                    <a:p>
                      <a:r>
                        <a:rPr lang="ru-RU" sz="2000" dirty="0" smtClean="0"/>
                        <a:t>подлинный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проверенный</a:t>
                      </a:r>
                    </a:p>
                    <a:p>
                      <a:r>
                        <a:rPr lang="ru-RU" sz="2000" dirty="0" smtClean="0"/>
                        <a:t>распродажа</a:t>
                      </a:r>
                    </a:p>
                    <a:p>
                      <a:r>
                        <a:rPr lang="ru-RU" sz="2000" dirty="0" smtClean="0"/>
                        <a:t>самый низкий</a:t>
                      </a:r>
                    </a:p>
                    <a:p>
                      <a:r>
                        <a:rPr lang="ru-RU" sz="2000" dirty="0" smtClean="0"/>
                        <a:t>секрет</a:t>
                      </a:r>
                    </a:p>
                    <a:p>
                      <a:r>
                        <a:rPr lang="ru-RU" sz="2000" dirty="0" smtClean="0"/>
                        <a:t>секретный</a:t>
                      </a:r>
                    </a:p>
                    <a:p>
                      <a:r>
                        <a:rPr lang="ru-RU" sz="2000" dirty="0" smtClean="0"/>
                        <a:t>сенсационный</a:t>
                      </a:r>
                    </a:p>
                    <a:p>
                      <a:r>
                        <a:rPr lang="ru-RU" sz="2000" dirty="0" smtClean="0"/>
                        <a:t>скидка</a:t>
                      </a:r>
                    </a:p>
                    <a:p>
                      <a:r>
                        <a:rPr lang="ru-RU" sz="2000" dirty="0" smtClean="0"/>
                        <a:t>снижение </a:t>
                      </a:r>
                      <a:r>
                        <a:rPr lang="en-US" sz="2000" dirty="0" smtClean="0"/>
                        <a:t>[</a:t>
                      </a:r>
                      <a:r>
                        <a:rPr lang="ru-RU" sz="2000" dirty="0" smtClean="0"/>
                        <a:t>цены</a:t>
                      </a:r>
                      <a:r>
                        <a:rPr lang="en-US" sz="2000" dirty="0" smtClean="0"/>
                        <a:t>]</a:t>
                      </a:r>
                      <a:r>
                        <a:rPr lang="en-US" sz="2000" baseline="0" dirty="0" smtClean="0"/>
                        <a:t>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соблазнительный</a:t>
                      </a:r>
                    </a:p>
                    <a:p>
                      <a:r>
                        <a:rPr lang="ru-RU" sz="2000" dirty="0" smtClean="0"/>
                        <a:t>удивительный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8596" y="1500174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Используйте проверенные клише в заголовках: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Оптимизация рекламных кампаний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7972452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Установите на сайте нормальный счетчик: </a:t>
            </a:r>
            <a:r>
              <a:rPr lang="en-US" dirty="0" smtClean="0"/>
              <a:t>Google Analytics </a:t>
            </a:r>
            <a:r>
              <a:rPr lang="ru-RU" dirty="0" smtClean="0"/>
              <a:t>или </a:t>
            </a:r>
            <a:r>
              <a:rPr lang="ru-RU" dirty="0" err="1" smtClean="0"/>
              <a:t>Яндекс.Метрику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Используйте разметку рекламных кампаний: </a:t>
            </a:r>
            <a:r>
              <a:rPr lang="en-US" dirty="0" err="1" smtClean="0"/>
              <a:t>utm</a:t>
            </a:r>
            <a:r>
              <a:rPr lang="en-US" dirty="0" smtClean="0"/>
              <a:t>-</a:t>
            </a:r>
            <a:r>
              <a:rPr lang="ru-RU" dirty="0" smtClean="0"/>
              <a:t>разметка для </a:t>
            </a:r>
            <a:r>
              <a:rPr lang="en-US" dirty="0" smtClean="0"/>
              <a:t>GA </a:t>
            </a:r>
            <a:r>
              <a:rPr lang="ru-RU" dirty="0" smtClean="0"/>
              <a:t>или </a:t>
            </a:r>
            <a:r>
              <a:rPr lang="en-US" dirty="0" err="1" smtClean="0"/>
              <a:t>OpenStat</a:t>
            </a:r>
            <a:r>
              <a:rPr lang="en-US" dirty="0" smtClean="0"/>
              <a:t> </a:t>
            </a:r>
            <a:r>
              <a:rPr lang="ru-RU" dirty="0" smtClean="0"/>
              <a:t>для Метрики</a:t>
            </a:r>
          </a:p>
          <a:p>
            <a:endParaRPr lang="ru-RU" dirty="0" smtClean="0"/>
          </a:p>
          <a:p>
            <a:r>
              <a:rPr lang="ru-RU" dirty="0" smtClean="0"/>
              <a:t>Настройте в статистке цели, для отслеживания конверсий по </a:t>
            </a:r>
            <a:r>
              <a:rPr lang="ru-RU" dirty="0" err="1" smtClean="0"/>
              <a:t>тизерам</a:t>
            </a:r>
            <a:r>
              <a:rPr lang="ru-RU" dirty="0" smtClean="0"/>
              <a:t> и рекламным площадкам</a:t>
            </a:r>
          </a:p>
          <a:p>
            <a:endParaRPr lang="ru-RU" dirty="0" smtClean="0"/>
          </a:p>
          <a:p>
            <a:r>
              <a:rPr lang="ru-RU" dirty="0" smtClean="0"/>
              <a:t>Постоянно оценивайте качество </a:t>
            </a:r>
            <a:r>
              <a:rPr lang="ru-RU" dirty="0" err="1" smtClean="0"/>
              <a:t>тизеров</a:t>
            </a:r>
            <a:r>
              <a:rPr lang="ru-RU" dirty="0" smtClean="0"/>
              <a:t> и рекламных площадок, чтобы отсевать неэффективные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UTM-</a:t>
            </a:r>
            <a:r>
              <a:rPr lang="ru-RU" sz="3600" dirty="0" smtClean="0"/>
              <a:t>разметка рекламных кампаний автоматизирована в сети МаркетГид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5572140"/>
            <a:ext cx="7286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значение тега </a:t>
            </a:r>
            <a:r>
              <a:rPr lang="en-US" dirty="0" err="1" smtClean="0"/>
              <a:t>utm</a:t>
            </a:r>
            <a:r>
              <a:rPr lang="en-US" dirty="0" smtClean="0"/>
              <a:t>-content</a:t>
            </a:r>
            <a:r>
              <a:rPr lang="ru-RU" dirty="0" smtClean="0"/>
              <a:t> автоматом передается </a:t>
            </a:r>
            <a:r>
              <a:rPr lang="en-US" dirty="0" smtClean="0"/>
              <a:t>id </a:t>
            </a:r>
            <a:r>
              <a:rPr lang="ru-RU" dirty="0" smtClean="0"/>
              <a:t>конкретного рекламного блока. «Хвост» с разметкой формируется</a:t>
            </a:r>
            <a:r>
              <a:rPr lang="en-US" dirty="0" smtClean="0"/>
              <a:t> </a:t>
            </a:r>
            <a:r>
              <a:rPr lang="ru-RU" dirty="0" smtClean="0"/>
              <a:t>системой и добавляется к ссылке автоматически.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7286676" cy="2171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01643" y="1643050"/>
            <a:ext cx="2998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До: </a:t>
            </a:r>
            <a:r>
              <a:rPr lang="en-US" dirty="0" smtClean="0">
                <a:solidFill>
                  <a:schemeClr val="tx1">
                    <a:lumMod val="95000"/>
                  </a:schemeClr>
                </a:solidFill>
                <a:hlinkClick r:id="rId3"/>
              </a:rPr>
              <a:t>http://www.tehnolex.ru/</a:t>
            </a:r>
            <a:endParaRPr lang="ru-RU" dirty="0" smtClean="0">
              <a:solidFill>
                <a:schemeClr val="tx1">
                  <a:lumMod val="95000"/>
                </a:schemeClr>
              </a:solidFill>
              <a:hlinkClick r:id="rId3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4429132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После: </a:t>
            </a:r>
            <a:r>
              <a:rPr lang="en-US" dirty="0" smtClean="0">
                <a:solidFill>
                  <a:schemeClr val="tx1">
                    <a:lumMod val="95000"/>
                  </a:schemeClr>
                </a:solidFill>
                <a:hlinkClick r:id="rId3"/>
              </a:rPr>
              <a:t>http://www.tehnolex.ru/?utm_source=marketgid&amp;utm_medium=teaser_cpc</a:t>
            </a:r>
            <a:endParaRPr lang="ru-RU" dirty="0" smtClean="0">
              <a:solidFill>
                <a:schemeClr val="tx1">
                  <a:lumMod val="95000"/>
                </a:schemeClr>
              </a:solidFill>
              <a:hlinkClick r:id="rId3"/>
            </a:endParaRPr>
          </a:p>
          <a:p>
            <a:r>
              <a:rPr lang="en-US" dirty="0" smtClean="0">
                <a:solidFill>
                  <a:schemeClr val="tx1">
                    <a:lumMod val="95000"/>
                  </a:schemeClr>
                </a:solidFill>
                <a:hlinkClick r:id="rId3"/>
              </a:rPr>
              <a:t>&amp;</a:t>
            </a:r>
            <a:r>
              <a:rPr lang="en-US" dirty="0" err="1" smtClean="0">
                <a:solidFill>
                  <a:schemeClr val="tx1">
                    <a:lumMod val="95000"/>
                  </a:schemeClr>
                </a:solidFill>
                <a:hlinkClick r:id="rId3"/>
              </a:rPr>
              <a:t>utm_content</a:t>
            </a:r>
            <a:r>
              <a:rPr lang="en-US" dirty="0" smtClean="0">
                <a:solidFill>
                  <a:schemeClr val="tx1">
                    <a:lumMod val="95000"/>
                  </a:schemeClr>
                </a:solidFill>
                <a:hlinkClick r:id="rId3"/>
              </a:rPr>
              <a:t>=108681&amp;utm_campaign=pocketbook</a:t>
            </a:r>
            <a:endParaRPr lang="ru-RU" dirty="0" smtClean="0">
              <a:solidFill>
                <a:schemeClr val="tx1">
                  <a:lumMod val="95000"/>
                </a:schemeClr>
              </a:solidFill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Пара хитростей с отслеживанием рекламных площадок в </a:t>
            </a:r>
            <a:r>
              <a:rPr lang="en-US" dirty="0" smtClean="0"/>
              <a:t>GA</a:t>
            </a:r>
            <a:endParaRPr lang="ru-RU" dirty="0"/>
          </a:p>
        </p:txBody>
      </p:sp>
      <p:pic>
        <p:nvPicPr>
          <p:cNvPr id="3" name="Picture 20"/>
          <p:cNvPicPr>
            <a:picLocks noChangeAspect="1" noChangeArrowheads="1"/>
          </p:cNvPicPr>
          <p:nvPr/>
        </p:nvPicPr>
        <p:blipFill>
          <a:blip r:embed="rId2"/>
          <a:srcRect r="31973"/>
          <a:stretch>
            <a:fillRect/>
          </a:stretch>
        </p:blipFill>
        <p:spPr bwMode="auto">
          <a:xfrm>
            <a:off x="1000100" y="2476013"/>
            <a:ext cx="6643734" cy="3676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428596" y="1639661"/>
            <a:ext cx="8215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Google Analytics </a:t>
            </a:r>
            <a:r>
              <a:rPr lang="ru-RU" dirty="0" smtClean="0"/>
              <a:t>не может распознать переход с конкретной площадки сети МаркетГид, впрочем как и с других рекламных сетей (</a:t>
            </a:r>
            <a:r>
              <a:rPr lang="ru-RU" dirty="0" err="1" smtClean="0"/>
              <a:t>Директ</a:t>
            </a:r>
            <a:r>
              <a:rPr lang="ru-RU" dirty="0" smtClean="0"/>
              <a:t>, Бегун и т.д.)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1234" y="6317680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688" lvl="0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Создаем фильтр для </a:t>
            </a:r>
            <a:r>
              <a:rPr lang="ru-RU" dirty="0" err="1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з</a:t>
            </a:r>
            <a:r>
              <a:rPr lang="en-US" dirty="0" err="1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апис</a:t>
            </a:r>
            <a:r>
              <a:rPr lang="ru-RU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и</a:t>
            </a:r>
            <a:r>
              <a:rPr lang="en-US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 </a:t>
            </a:r>
            <a:r>
              <a:rPr lang="en-US" dirty="0" err="1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площадк</a:t>
            </a:r>
            <a:r>
              <a:rPr lang="ru-RU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и</a:t>
            </a:r>
            <a:r>
              <a:rPr lang="en-US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 </a:t>
            </a:r>
            <a:r>
              <a:rPr lang="en-US" dirty="0" err="1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рекламной</a:t>
            </a:r>
            <a:r>
              <a:rPr lang="en-US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 </a:t>
            </a:r>
            <a:r>
              <a:rPr lang="en-US" dirty="0" err="1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сети</a:t>
            </a:r>
            <a:r>
              <a:rPr lang="ru-RU" dirty="0" smtClean="0">
                <a:latin typeface="Trebuchet MS Bold" charset="0"/>
                <a:ea typeface="ＭＳ Ｐゴシック" pitchFamily="34" charset="-128"/>
                <a:sym typeface="Trebuchet MS Bold" charset="0"/>
              </a:rPr>
              <a:t>.</a:t>
            </a:r>
            <a:endParaRPr lang="en-US" dirty="0" smtClean="0">
              <a:latin typeface="Trebuchet MS Bold" charset="0"/>
              <a:ea typeface="ＭＳ Ｐゴシック" pitchFamily="34" charset="-128"/>
              <a:sym typeface="Trebuchet MS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Используем </a:t>
            </a:r>
            <a:r>
              <a:rPr lang="en-US" sz="3600" dirty="0" err="1" smtClean="0"/>
              <a:t>SetCustomVar</a:t>
            </a:r>
            <a:r>
              <a:rPr lang="en-US" sz="3600" dirty="0" smtClean="0"/>
              <a:t> </a:t>
            </a:r>
            <a:r>
              <a:rPr lang="ru-RU" sz="3600" dirty="0" smtClean="0"/>
              <a:t>для записи </a:t>
            </a:r>
            <a:r>
              <a:rPr lang="en-US" sz="3600" dirty="0" smtClean="0"/>
              <a:t>id </a:t>
            </a:r>
            <a:r>
              <a:rPr lang="ru-RU" sz="3600" dirty="0" smtClean="0"/>
              <a:t>рекламной площадки 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1785926"/>
            <a:ext cx="6786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записи </a:t>
            </a:r>
            <a:r>
              <a:rPr lang="en-US" dirty="0" smtClean="0"/>
              <a:t>ID</a:t>
            </a:r>
            <a:r>
              <a:rPr lang="ru-RU" dirty="0" smtClean="0"/>
              <a:t> площадки в пользовательскую переменную</a:t>
            </a:r>
            <a:r>
              <a:rPr lang="en-US" dirty="0" smtClean="0"/>
              <a:t> </a:t>
            </a:r>
            <a:r>
              <a:rPr lang="ru-RU" dirty="0" smtClean="0"/>
              <a:t>нужно включить опцию «передавать </a:t>
            </a:r>
            <a:r>
              <a:rPr lang="en-US" dirty="0" smtClean="0"/>
              <a:t>id </a:t>
            </a:r>
            <a:r>
              <a:rPr lang="ru-RU" dirty="0" smtClean="0"/>
              <a:t>площадки в ссылке» в личном кабинете МаркетГид и вставить этот фрагмент кода в код счетчика в любое место перед строкой </a:t>
            </a:r>
            <a:r>
              <a:rPr lang="en-US" dirty="0" smtClean="0"/>
              <a:t>_</a:t>
            </a:r>
            <a:r>
              <a:rPr lang="en-US" dirty="0" err="1" smtClean="0"/>
              <a:t>gaq.push</a:t>
            </a:r>
            <a:r>
              <a:rPr lang="en-US" dirty="0" smtClean="0"/>
              <a:t>(['_</a:t>
            </a:r>
            <a:r>
              <a:rPr lang="en-US" dirty="0" err="1" smtClean="0"/>
              <a:t>trackPageview</a:t>
            </a:r>
            <a:r>
              <a:rPr lang="en-US" dirty="0" smtClean="0"/>
              <a:t>']);</a:t>
            </a:r>
            <a:endParaRPr lang="ru-RU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00034" y="3571876"/>
            <a:ext cx="8072494" cy="12311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Consolas" pitchFamily="49" charset="0"/>
              </a:rPr>
              <a:t>var</a:t>
            </a:r>
            <a:r>
              <a:rPr lang="en-US" sz="1400" dirty="0" smtClean="0">
                <a:latin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</a:rPr>
              <a:t>rsrc</a:t>
            </a:r>
            <a:r>
              <a:rPr lang="en-US" sz="1400" dirty="0" smtClean="0">
                <a:latin typeface="Consolas" pitchFamily="49" charset="0"/>
              </a:rPr>
              <a:t> = /</a:t>
            </a:r>
            <a:r>
              <a:rPr lang="en-US" sz="1400" dirty="0" err="1" smtClean="0">
                <a:latin typeface="Consolas" pitchFamily="49" charset="0"/>
              </a:rPr>
              <a:t>mgd_src</a:t>
            </a:r>
            <a:r>
              <a:rPr lang="en-US" sz="1400" dirty="0" smtClean="0">
                <a:latin typeface="Consolas" pitchFamily="49" charset="0"/>
              </a:rPr>
              <a:t>=(\d+)/</a:t>
            </a:r>
            <a:r>
              <a:rPr lang="en-US" sz="1400" dirty="0" err="1" smtClean="0">
                <a:latin typeface="Consolas" pitchFamily="49" charset="0"/>
              </a:rPr>
              <a:t>ig.exec</a:t>
            </a:r>
            <a:r>
              <a:rPr lang="en-US" sz="1400" dirty="0" smtClean="0">
                <a:latin typeface="Consolas" pitchFamily="49" charset="0"/>
              </a:rPr>
              <a:t>(document.URL);</a:t>
            </a:r>
          </a:p>
          <a:p>
            <a:r>
              <a:rPr lang="en-US" sz="1400" dirty="0" smtClean="0">
                <a:latin typeface="Consolas" pitchFamily="49" charset="0"/>
              </a:rPr>
              <a:t>    if(</a:t>
            </a:r>
            <a:r>
              <a:rPr lang="en-US" sz="1400" dirty="0" err="1" smtClean="0">
                <a:latin typeface="Consolas" pitchFamily="49" charset="0"/>
              </a:rPr>
              <a:t>rsrc</a:t>
            </a:r>
            <a:r>
              <a:rPr lang="en-US" sz="1400" dirty="0" smtClean="0">
                <a:latin typeface="Consolas" pitchFamily="49" charset="0"/>
              </a:rPr>
              <a:t> != null) {</a:t>
            </a:r>
          </a:p>
          <a:p>
            <a:r>
              <a:rPr lang="en-US" sz="1400" dirty="0" smtClean="0">
                <a:latin typeface="Consolas" pitchFamily="49" charset="0"/>
              </a:rPr>
              <a:t>        </a:t>
            </a:r>
            <a:r>
              <a:rPr lang="en-US" b="1" dirty="0" smtClean="0">
                <a:solidFill>
                  <a:srgbClr val="00FFCC"/>
                </a:solidFill>
                <a:latin typeface="Consolas" pitchFamily="49" charset="0"/>
              </a:rPr>
              <a:t>_</a:t>
            </a:r>
            <a:r>
              <a:rPr lang="en-US" b="1" dirty="0" err="1" smtClean="0">
                <a:solidFill>
                  <a:srgbClr val="00FFCC"/>
                </a:solidFill>
                <a:latin typeface="Consolas" pitchFamily="49" charset="0"/>
              </a:rPr>
              <a:t>gaq.push</a:t>
            </a:r>
            <a:r>
              <a:rPr lang="en-US" b="1" dirty="0" smtClean="0">
                <a:solidFill>
                  <a:srgbClr val="00FFCC"/>
                </a:solidFill>
                <a:latin typeface="Consolas" pitchFamily="49" charset="0"/>
              </a:rPr>
              <a:t>(['_</a:t>
            </a:r>
            <a:r>
              <a:rPr lang="en-US" b="1" dirty="0" err="1" smtClean="0">
                <a:solidFill>
                  <a:srgbClr val="00FFCC"/>
                </a:solidFill>
                <a:latin typeface="Consolas" pitchFamily="49" charset="0"/>
              </a:rPr>
              <a:t>setCustomVar</a:t>
            </a:r>
            <a:r>
              <a:rPr lang="en-US" b="1" dirty="0" smtClean="0">
                <a:solidFill>
                  <a:srgbClr val="00FFCC"/>
                </a:solidFill>
                <a:latin typeface="Consolas" pitchFamily="49" charset="0"/>
              </a:rPr>
              <a:t>', 1, '</a:t>
            </a:r>
            <a:r>
              <a:rPr lang="en-US" b="1" dirty="0" err="1" smtClean="0">
                <a:solidFill>
                  <a:srgbClr val="00FFCC"/>
                </a:solidFill>
                <a:latin typeface="Consolas" pitchFamily="49" charset="0"/>
              </a:rPr>
              <a:t>mgd_src</a:t>
            </a:r>
            <a:r>
              <a:rPr lang="en-US" b="1" dirty="0" smtClean="0">
                <a:solidFill>
                  <a:srgbClr val="00FFCC"/>
                </a:solidFill>
                <a:latin typeface="Consolas" pitchFamily="49" charset="0"/>
              </a:rPr>
              <a:t>', </a:t>
            </a:r>
            <a:r>
              <a:rPr lang="en-US" b="1" dirty="0" err="1" smtClean="0">
                <a:solidFill>
                  <a:srgbClr val="00FFCC"/>
                </a:solidFill>
                <a:latin typeface="Consolas" pitchFamily="49" charset="0"/>
              </a:rPr>
              <a:t>rsrc</a:t>
            </a:r>
            <a:r>
              <a:rPr lang="en-US" b="1" dirty="0" smtClean="0">
                <a:solidFill>
                  <a:srgbClr val="00FFCC"/>
                </a:solidFill>
                <a:latin typeface="Consolas" pitchFamily="49" charset="0"/>
              </a:rPr>
              <a:t>[1], 2]);</a:t>
            </a:r>
          </a:p>
          <a:p>
            <a:r>
              <a:rPr lang="en-US" sz="1400" dirty="0" smtClean="0">
                <a:latin typeface="Consolas" pitchFamily="49" charset="0"/>
              </a:rPr>
              <a:t>    }</a:t>
            </a:r>
          </a:p>
          <a:p>
            <a:endParaRPr lang="ru-RU" sz="1400" dirty="0">
              <a:latin typeface="Consolas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286388"/>
            <a:ext cx="6572296" cy="928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FFCC"/>
                </a:solidFill>
                <a:latin typeface="Consolas" pitchFamily="49" charset="0"/>
              </a:rPr>
              <a:t>mgd_src</a:t>
            </a:r>
            <a:r>
              <a:rPr lang="en-US" dirty="0" smtClean="0">
                <a:latin typeface="Consolas" pitchFamily="49" charset="0"/>
              </a:rPr>
              <a:t> – </a:t>
            </a:r>
            <a:r>
              <a:rPr lang="ru-RU" dirty="0" smtClean="0">
                <a:latin typeface="Consolas" pitchFamily="49" charset="0"/>
              </a:rPr>
              <a:t>название пользовательской переменной, которое будет отображаться в отчетах.</a:t>
            </a:r>
            <a:r>
              <a:rPr lang="en-US" dirty="0" smtClean="0">
                <a:latin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</a:rPr>
              <a:t>Его можно менять.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428868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 Спасибо за внимание!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5614344"/>
            <a:ext cx="32741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Дмитрий Вдовин</a:t>
            </a:r>
          </a:p>
          <a:p>
            <a:r>
              <a:rPr lang="en-US" dirty="0" smtClean="0"/>
              <a:t>dmitry.vdovin@marketgid.com</a:t>
            </a:r>
            <a:endParaRPr lang="ru-RU" dirty="0" smtClean="0"/>
          </a:p>
          <a:p>
            <a:r>
              <a:rPr lang="en-US" dirty="0" smtClean="0">
                <a:hlinkClick r:id="rId2"/>
              </a:rPr>
              <a:t>www.marketgid.com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Тизерная</a:t>
            </a:r>
            <a:r>
              <a:rPr lang="ru-RU" dirty="0" smtClean="0"/>
              <a:t> реклама в интернете</a:t>
            </a:r>
            <a:endParaRPr lang="ru-RU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324100" cy="262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8596" y="5500702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Наличие интригующего элемента стало не обязательно, но интригующая реклама обычно повышает </a:t>
            </a:r>
            <a:r>
              <a:rPr lang="en-US" dirty="0" smtClean="0"/>
              <a:t>CTR.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928802"/>
            <a:ext cx="2376197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928803"/>
            <a:ext cx="2127157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Контекстная и </a:t>
            </a:r>
            <a:r>
              <a:rPr lang="ru-RU" dirty="0" err="1" smtClean="0"/>
              <a:t>тизерная</a:t>
            </a:r>
            <a:r>
              <a:rPr lang="ru-RU" dirty="0" smtClean="0"/>
              <a:t> реклама: в чем разница?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700808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2"/>
              </a:rPr>
              <a:t>Купон</a:t>
            </a:r>
            <a:r>
              <a:rPr lang="ru-RU" dirty="0" smtClean="0">
                <a:hlinkClick r:id="rId2"/>
              </a:rPr>
              <a:t> от </a:t>
            </a:r>
            <a:r>
              <a:rPr lang="ru-RU" dirty="0" err="1" smtClean="0">
                <a:hlinkClick r:id="rId2"/>
              </a:rPr>
              <a:t>KupiKupon</a:t>
            </a:r>
            <a:endParaRPr lang="ru-RU" dirty="0" smtClean="0"/>
          </a:p>
          <a:p>
            <a:r>
              <a:rPr lang="ru-RU" b="1" dirty="0" smtClean="0"/>
              <a:t>Купоны</a:t>
            </a:r>
            <a:r>
              <a:rPr lang="ru-RU" dirty="0" smtClean="0"/>
              <a:t> на скидку от 50% до 97%. Регистрируйся и экономь с </a:t>
            </a:r>
            <a:r>
              <a:rPr lang="ru-RU" dirty="0" err="1" smtClean="0"/>
              <a:t>КупиКупон</a:t>
            </a:r>
            <a:r>
              <a:rPr lang="ru-RU" dirty="0" smtClean="0"/>
              <a:t>!</a:t>
            </a:r>
          </a:p>
          <a:p>
            <a:r>
              <a:rPr lang="ru-RU" dirty="0" err="1" smtClean="0">
                <a:solidFill>
                  <a:srgbClr val="92D050"/>
                </a:solidFill>
              </a:rPr>
              <a:t>www.kupikupon.ru</a:t>
            </a:r>
            <a:endParaRPr lang="ru-RU" dirty="0">
              <a:solidFill>
                <a:srgbClr val="92D05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214810" y="2996952"/>
            <a:ext cx="4572000" cy="1933183"/>
            <a:chOff x="2267744" y="3933056"/>
            <a:chExt cx="4572000" cy="1933183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267744" y="3933056"/>
              <a:ext cx="4572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dirty="0" smtClean="0">
                  <a:hlinkClick r:id="rId3"/>
                </a:rPr>
                <a:t>Спешите получить скидку от 50 до 90%!</a:t>
              </a: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51920" y="4388911"/>
              <a:ext cx="273630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Одежда от мировых производителей</a:t>
              </a:r>
              <a:r>
                <a:rPr lang="en-US" dirty="0" smtClean="0"/>
                <a:t>.</a:t>
              </a:r>
              <a:r>
                <a:rPr lang="ru-RU" dirty="0" smtClean="0"/>
                <a:t> НИЗКАЯ цена</a:t>
              </a:r>
              <a:r>
                <a:rPr lang="en-US" dirty="0" smtClean="0"/>
                <a:t>!</a:t>
              </a:r>
            </a:p>
            <a:p>
              <a:r>
                <a:rPr lang="ru-RU" dirty="0" err="1" smtClean="0">
                  <a:solidFill>
                    <a:srgbClr val="92D050"/>
                  </a:solidFill>
                </a:rPr>
                <a:t>www.kupikupon.ru</a:t>
              </a:r>
              <a:r>
                <a:rPr lang="ru-RU" dirty="0" smtClean="0"/>
                <a:t/>
              </a:r>
              <a:br>
                <a:rPr lang="ru-RU" dirty="0" smtClean="0"/>
              </a:br>
              <a:endParaRPr lang="ru-RU" dirty="0"/>
            </a:p>
          </p:txBody>
        </p:sp>
        <p:pic>
          <p:nvPicPr>
            <p:cNvPr id="1028" name="Picture 4" descr="http://imgg.dt00.net/1085/1085568_vb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39752" y="4365104"/>
              <a:ext cx="1440160" cy="1440160"/>
            </a:xfrm>
            <a:prstGeom prst="rect">
              <a:avLst/>
            </a:prstGeom>
            <a:noFill/>
          </p:spPr>
        </p:pic>
      </p:grpSp>
      <p:sp>
        <p:nvSpPr>
          <p:cNvPr id="17" name="Стрелка вправо 16"/>
          <p:cNvSpPr/>
          <p:nvPr/>
        </p:nvSpPr>
        <p:spPr>
          <a:xfrm>
            <a:off x="611560" y="3355852"/>
            <a:ext cx="3168352" cy="1430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Тизер</a:t>
            </a:r>
            <a:r>
              <a:rPr lang="ru-RU" dirty="0" smtClean="0"/>
              <a:t> в сети </a:t>
            </a:r>
            <a:r>
              <a:rPr lang="ru-RU" dirty="0" err="1" smtClean="0"/>
              <a:t>МаркегГид</a:t>
            </a:r>
            <a:endParaRPr lang="ru-RU" dirty="0"/>
          </a:p>
        </p:txBody>
      </p:sp>
      <p:sp>
        <p:nvSpPr>
          <p:cNvPr id="19" name="Стрелка влево 18"/>
          <p:cNvSpPr/>
          <p:nvPr/>
        </p:nvSpPr>
        <p:spPr>
          <a:xfrm>
            <a:off x="5076056" y="1560782"/>
            <a:ext cx="3384376" cy="13681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Объявление в </a:t>
            </a:r>
            <a:r>
              <a:rPr lang="ru-RU" dirty="0" err="1" smtClean="0"/>
              <a:t>Яндекс.Директ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5286388"/>
            <a:ext cx="6000792" cy="1214446"/>
          </a:xfrm>
          <a:prstGeom prst="rect">
            <a:avLst/>
          </a:prstGeom>
        </p:spPr>
        <p:txBody>
          <a:bodyPr vert="horz" lIns="45720" rIns="45720" anchor="ctr">
            <a:normAutofit fontScale="90000" lnSpcReduction="10000"/>
          </a:bodyPr>
          <a:lstStyle/>
          <a:p>
            <a:pPr>
              <a:spcBef>
                <a:spcPct val="0"/>
              </a:spcBef>
            </a:pPr>
            <a:r>
              <a:rPr lang="ru-RU" sz="4100" dirty="0" smtClean="0">
                <a:latin typeface="+mj-lt"/>
                <a:ea typeface="+mj-ea"/>
                <a:cs typeface="+mj-cs"/>
              </a:rPr>
              <a:t>Если есть картинка, то это </a:t>
            </a:r>
            <a:r>
              <a:rPr lang="ru-RU" sz="4100" dirty="0" err="1" smtClean="0">
                <a:latin typeface="+mj-lt"/>
                <a:ea typeface="+mj-ea"/>
                <a:cs typeface="+mj-cs"/>
              </a:rPr>
              <a:t>тизерная</a:t>
            </a:r>
            <a:r>
              <a:rPr lang="ru-RU" sz="4100" dirty="0" smtClean="0">
                <a:latin typeface="+mj-lt"/>
                <a:ea typeface="+mj-ea"/>
                <a:cs typeface="+mj-cs"/>
              </a:rPr>
              <a:t> реклама?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/>
          <a:lstStyle/>
          <a:p>
            <a:pPr algn="ctr"/>
            <a:r>
              <a:rPr lang="ru-RU" dirty="0" smtClean="0"/>
              <a:t>Нет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28596" y="2500306"/>
            <a:ext cx="8064896" cy="1584176"/>
            <a:chOff x="467544" y="4941168"/>
            <a:chExt cx="8064896" cy="1584176"/>
          </a:xfrm>
        </p:grpSpPr>
        <p:pic>
          <p:nvPicPr>
            <p:cNvPr id="5" name="Picture 10" descr="http://thumbs01.begun.ru/rich/0/4/250331404b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6936" y="5328592"/>
              <a:ext cx="1196752" cy="1196752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763688" y="5301208"/>
              <a:ext cx="352839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Хотите очаровывающий взгляд? Тогда наращивание ресниц то что Вам надо!</a:t>
              </a:r>
              <a:endParaRPr lang="en-US" dirty="0" smtClean="0"/>
            </a:p>
            <a:p>
              <a:r>
                <a:rPr lang="en-US" dirty="0" smtClean="0">
                  <a:solidFill>
                    <a:srgbClr val="92D050"/>
                  </a:solidFill>
                </a:rPr>
                <a:t>3d-lashes-mitino.ru</a:t>
              </a:r>
              <a:endParaRPr lang="ru-RU" dirty="0" smtClean="0">
                <a:solidFill>
                  <a:srgbClr val="92D05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67544" y="4941168"/>
              <a:ext cx="2943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hlinkClick r:id="rId3"/>
                </a:rPr>
                <a:t>Как соблазнить мужчину?</a:t>
              </a:r>
            </a:p>
          </p:txBody>
        </p:sp>
        <p:sp>
          <p:nvSpPr>
            <p:cNvPr id="8" name="Стрелка влево 7"/>
            <p:cNvSpPr/>
            <p:nvPr/>
          </p:nvSpPr>
          <p:spPr>
            <a:xfrm>
              <a:off x="5148064" y="5085184"/>
              <a:ext cx="3384376" cy="1368152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Контекстная реклама в сети Бегун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Разница заключается в возможностях </a:t>
            </a:r>
            <a:r>
              <a:rPr lang="ru-RU" sz="4800" b="1" dirty="0" err="1" smtClean="0"/>
              <a:t>таргетинга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143116"/>
            <a:ext cx="7358114" cy="3286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Контекстная реклама привязана к поисковому запросу или тексту страницы.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Тизерная</a:t>
            </a:r>
            <a:r>
              <a:rPr lang="ru-RU" sz="2000" dirty="0" smtClean="0"/>
              <a:t> реклама имеет ограниченные возможности </a:t>
            </a:r>
            <a:r>
              <a:rPr lang="ru-RU" sz="2000" dirty="0" err="1" smtClean="0"/>
              <a:t>таргетинга</a:t>
            </a:r>
            <a:r>
              <a:rPr lang="ru-RU" sz="20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стандартные </a:t>
            </a:r>
            <a:r>
              <a:rPr lang="ru-RU" sz="2000" dirty="0" err="1" smtClean="0"/>
              <a:t>гео</a:t>
            </a:r>
            <a:r>
              <a:rPr lang="ru-RU" sz="2000" dirty="0" smtClean="0"/>
              <a:t> и время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реже демография и интересы</a:t>
            </a:r>
          </a:p>
          <a:p>
            <a:endParaRPr lang="ru-RU" sz="2000" dirty="0" smtClean="0"/>
          </a:p>
          <a:p>
            <a:r>
              <a:rPr lang="ru-RU" sz="2000" dirty="0" smtClean="0"/>
              <a:t>А картинка нужна, чтобы увеличить </a:t>
            </a:r>
            <a:r>
              <a:rPr lang="en-US" sz="2000" dirty="0" smtClean="0"/>
              <a:t>CTR. </a:t>
            </a:r>
            <a:r>
              <a:rPr lang="ru-RU" sz="2000" dirty="0" smtClean="0"/>
              <a:t>Использование изображения увеличивает </a:t>
            </a:r>
            <a:r>
              <a:rPr lang="en-US" sz="2000" dirty="0" smtClean="0"/>
              <a:t>CTR </a:t>
            </a:r>
            <a:r>
              <a:rPr lang="ru-RU" sz="2000" dirty="0" smtClean="0"/>
              <a:t>на 25-100%.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Контекст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ru-RU" dirty="0" err="1" smtClean="0"/>
              <a:t>тизеры</a:t>
            </a:r>
            <a:r>
              <a:rPr lang="ru-RU" dirty="0" smtClean="0"/>
              <a:t>: другие отличия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785926"/>
          <a:ext cx="785818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90"/>
                <a:gridCol w="3929090"/>
              </a:tblGrid>
              <a:tr h="3566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Контекстная реклама 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Тизерная</a:t>
                      </a:r>
                      <a:r>
                        <a:rPr lang="ru-RU" baseline="0" dirty="0" smtClean="0"/>
                        <a:t> реклама</a:t>
                      </a:r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91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Стоимость клика привязана к ключевым словам. Большая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разница в зависимости от категории рекламодателя.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Стоимость клика равномерная по всем категориям.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Зависит от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</a:rPr>
                        <a:t>гео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и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CTR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8744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Объявления имеют большой срок жизни и редко меняются, чтобы не потерять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CTR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Объявления б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ыстро устаревают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и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требуют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замены не реже раза в месяц-два.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001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solidFill>
                            <a:schemeClr val="tx1"/>
                          </a:solidFill>
                        </a:rPr>
                        <a:t>Креативное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решение очевидно: объявление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нужно привязывать к запросу и предложению рекламодателя.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Решение не всегда лежит на поверхности, зачастую требуется поиск эффективных вариантов.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90013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Строгие правила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</a:rPr>
                        <a:t>модерации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Более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либеральная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</a:rPr>
                        <a:t>модерация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, позволяющая использовать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</a:rPr>
                        <a:t>тизерный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эффект.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теперь о приятном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428736"/>
            <a:ext cx="7358114" cy="144016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Отсутствие привязки к контексту запроса или страницы фактически снимает ограничения на количество переходов.</a:t>
            </a:r>
            <a:endParaRPr lang="ru-RU" dirty="0"/>
          </a:p>
        </p:txBody>
      </p:sp>
      <p:pic>
        <p:nvPicPr>
          <p:cNvPr id="23554" name="Picture 2" descr="http://upload.wikimedia.org/wikipedia/commons/4/4f/CfaN-Crowd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06" y="2857496"/>
            <a:ext cx="7701718" cy="2784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14348" y="5857892"/>
            <a:ext cx="585791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правильном подходе в сети МаркетГид можно получать </a:t>
            </a:r>
            <a:r>
              <a:rPr lang="ru-RU" b="1" dirty="0" smtClean="0"/>
              <a:t>60-80 тыс. </a:t>
            </a:r>
            <a:r>
              <a:rPr lang="ru-RU" dirty="0" smtClean="0"/>
              <a:t>российского трафика в сутки.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Сравнение эффективности источников трафика на примере </a:t>
            </a:r>
            <a:r>
              <a:rPr lang="ru-RU" sz="3200" dirty="0" err="1" smtClean="0"/>
              <a:t>шопинг-клуба</a:t>
            </a:r>
            <a:endParaRPr lang="ru-RU" sz="3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349" y="1857364"/>
          <a:ext cx="6863635" cy="2786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1601"/>
                <a:gridCol w="1428760"/>
                <a:gridCol w="1714512"/>
                <a:gridCol w="1428762"/>
              </a:tblGrid>
              <a:tr h="663353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Источник / канал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Глубина просмотра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Покупка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Подписка</a:t>
                      </a:r>
                      <a:endParaRPr kumimoji="0" lang="en-US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30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odnoklassniki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cpm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9,12%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3,04%</a:t>
                      </a:r>
                    </a:p>
                  </a:txBody>
                  <a:tcPr marL="9525" marR="9525" marT="9525" marB="0" anchor="ctr"/>
                </a:tc>
              </a:tr>
              <a:tr h="530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mail_mainpage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cpm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2,86%</a:t>
                      </a:r>
                    </a:p>
                  </a:txBody>
                  <a:tcPr marL="9525" marR="9525" marT="9525" marB="0" anchor="ctr"/>
                </a:tc>
              </a:tr>
              <a:tr h="530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google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cpc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1,26%</a:t>
                      </a:r>
                    </a:p>
                  </a:txBody>
                  <a:tcPr marL="9525" marR="9525" marT="9525" marB="0" anchor="ctr"/>
                </a:tc>
              </a:tr>
              <a:tr h="530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marketgid_landing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cpc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5,83%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1,86%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97610" y="4714884"/>
            <a:ext cx="5665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показатели конверсии по данным </a:t>
            </a:r>
            <a:r>
              <a:rPr lang="en-US" i="1" dirty="0" smtClean="0"/>
              <a:t>Google Analytics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357826"/>
            <a:ext cx="71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Средняя стоимость перехода по </a:t>
            </a:r>
            <a:r>
              <a:rPr lang="ru-RU" dirty="0" err="1" smtClean="0"/>
              <a:t>тизерам</a:t>
            </a:r>
            <a:r>
              <a:rPr lang="ru-RU" dirty="0" smtClean="0"/>
              <a:t> МаркетГид – 5 центов.</a:t>
            </a:r>
          </a:p>
          <a:p>
            <a:r>
              <a:rPr lang="ru-RU" dirty="0" smtClean="0"/>
              <a:t>Стоимость перехода по каналу </a:t>
            </a:r>
            <a:r>
              <a:rPr lang="en-US" dirty="0" smtClean="0"/>
              <a:t>CPM </a:t>
            </a:r>
            <a:r>
              <a:rPr lang="ru-RU" dirty="0" smtClean="0"/>
              <a:t>выше в разы.</a:t>
            </a:r>
          </a:p>
          <a:p>
            <a:r>
              <a:rPr lang="ru-RU" dirty="0" err="1" smtClean="0"/>
              <a:t>МаретГид</a:t>
            </a:r>
            <a:r>
              <a:rPr lang="ru-RU" dirty="0" smtClean="0"/>
              <a:t> показывает сопоставимые с контекстом параметры качества.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1783</TotalTime>
  <Words>1090</Words>
  <Application>Microsoft Office PowerPoint</Application>
  <PresentationFormat>Экран (4:3)</PresentationFormat>
  <Paragraphs>202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Техническая</vt:lpstr>
      <vt:lpstr>использование тизерных сетей: Продающие кейсы</vt:lpstr>
      <vt:lpstr>Что такое тизерная реклама?</vt:lpstr>
      <vt:lpstr>Тизерная реклама в интернете</vt:lpstr>
      <vt:lpstr>Контекстная и тизерная реклама: в чем разница?</vt:lpstr>
      <vt:lpstr>Нет</vt:lpstr>
      <vt:lpstr>Разница заключается в возможностях таргетинга</vt:lpstr>
      <vt:lpstr>Контекст vs тизеры: другие отличия</vt:lpstr>
      <vt:lpstr>А теперь о приятном </vt:lpstr>
      <vt:lpstr>Сравнение эффективности источников трафика на примере шопинг-клуба</vt:lpstr>
      <vt:lpstr>Кейс: Sravni.com</vt:lpstr>
      <vt:lpstr>Sravni.com: переходы с сети МаркетГид</vt:lpstr>
      <vt:lpstr>Sravni.com: эффективные тизеры</vt:lpstr>
      <vt:lpstr>Кейс: КупиКупон</vt:lpstr>
      <vt:lpstr>Пример лэндинга</vt:lpstr>
      <vt:lpstr>КупиКупон: KPI</vt:lpstr>
      <vt:lpstr>КупиКупон: конверсия трафика</vt:lpstr>
      <vt:lpstr>Примеры работающих креативов</vt:lpstr>
      <vt:lpstr>Примеры работающих креативов</vt:lpstr>
      <vt:lpstr>Примеры работающих креативов</vt:lpstr>
      <vt:lpstr>Создание креатива для КупиКупона</vt:lpstr>
      <vt:lpstr>Как повысить CTR тизеров?</vt:lpstr>
      <vt:lpstr>Оптимизация рекламных кампаний </vt:lpstr>
      <vt:lpstr>UTM-разметка рекламных кампаний автоматизирована в сети МаркетГид</vt:lpstr>
      <vt:lpstr>Пара хитростей с отслеживанием рекламных площадок в GA</vt:lpstr>
      <vt:lpstr>Используем SetCustomVar для записи id рекламной площадки 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Д.В.</dc:creator>
  <cp:lastModifiedBy>Petr Kyshenya</cp:lastModifiedBy>
  <cp:revision>132</cp:revision>
  <dcterms:created xsi:type="dcterms:W3CDTF">2011-08-22T10:34:31Z</dcterms:created>
  <dcterms:modified xsi:type="dcterms:W3CDTF">2013-09-01T08:54:29Z</dcterms:modified>
</cp:coreProperties>
</file>