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59" r:id="rId4"/>
    <p:sldId id="272" r:id="rId5"/>
    <p:sldId id="257" r:id="rId6"/>
    <p:sldId id="260" r:id="rId7"/>
    <p:sldId id="263" r:id="rId8"/>
    <p:sldId id="264" r:id="rId9"/>
    <p:sldId id="267" r:id="rId10"/>
    <p:sldId id="268" r:id="rId11"/>
    <p:sldId id="274" r:id="rId12"/>
    <p:sldId id="275" r:id="rId13"/>
    <p:sldId id="300" r:id="rId14"/>
    <p:sldId id="286" r:id="rId15"/>
    <p:sldId id="287" r:id="rId16"/>
    <p:sldId id="288" r:id="rId17"/>
    <p:sldId id="290" r:id="rId18"/>
    <p:sldId id="291" r:id="rId19"/>
    <p:sldId id="289" r:id="rId20"/>
    <p:sldId id="292" r:id="rId21"/>
    <p:sldId id="293" r:id="rId22"/>
    <p:sldId id="273" r:id="rId23"/>
    <p:sldId id="271" r:id="rId24"/>
    <p:sldId id="296" r:id="rId25"/>
    <p:sldId id="29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>
        <p:scale>
          <a:sx n="60" d="100"/>
          <a:sy n="60" d="100"/>
        </p:scale>
        <p:origin x="-2220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49565309343139"/>
          <c:y val="0.10291796281894604"/>
          <c:w val="0.45927560926965277"/>
          <c:h val="0.7941640743621079"/>
        </c:manualLayout>
      </c:layout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Лист1!$I$3:$I$7</c:f>
              <c:strCache>
                <c:ptCount val="5"/>
                <c:pt idx="0">
                  <c:v>высокая цена</c:v>
                </c:pt>
                <c:pt idx="1">
                  <c:v>неприятный вкус порошка</c:v>
                </c:pt>
                <c:pt idx="2">
                  <c:v>объем упаковки</c:v>
                </c:pt>
                <c:pt idx="3">
                  <c:v>неудобная упаковка</c:v>
                </c:pt>
                <c:pt idx="4">
                  <c:v>другое</c:v>
                </c:pt>
              </c:strCache>
            </c:strRef>
          </c:cat>
          <c:val>
            <c:numRef>
              <c:f>Лист1!$J$3:$J$7</c:f>
              <c:numCache>
                <c:formatCode>0%</c:formatCode>
                <c:ptCount val="5"/>
                <c:pt idx="0">
                  <c:v>0.70000000000000029</c:v>
                </c:pt>
                <c:pt idx="1">
                  <c:v>0.15000000000000008</c:v>
                </c:pt>
                <c:pt idx="2">
                  <c:v>5.0000000000000031E-2</c:v>
                </c:pt>
                <c:pt idx="3">
                  <c:v>7.0000000000000034E-2</c:v>
                </c:pt>
                <c:pt idx="4">
                  <c:v>3.0000000000000016E-2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F799B-4CE5-44C0-8F4B-BCFE7ACDB456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AEB4F-DB70-4FBF-894C-10E9154FA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2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F0ED-43CF-4AE6-B53F-028F33253C9C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</p:spPr>
        <p:txBody>
          <a:bodyPr/>
          <a:lstStyle/>
          <a:p>
            <a:r>
              <a:rPr lang="ru-RU" dirty="0" smtClean="0"/>
              <a:t>Вывод на рынок </a:t>
            </a:r>
            <a:br>
              <a:rPr lang="ru-RU" dirty="0" smtClean="0"/>
            </a:br>
            <a:r>
              <a:rPr lang="ru-RU" dirty="0" smtClean="0"/>
              <a:t> молодежной марки чипсов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414908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/>
              <a:t>Подготовили:</a:t>
            </a:r>
          </a:p>
          <a:p>
            <a:pPr algn="r"/>
            <a:r>
              <a:rPr lang="ru-RU" sz="1800" dirty="0" smtClean="0"/>
              <a:t>Кошка Е.</a:t>
            </a:r>
          </a:p>
          <a:p>
            <a:pPr algn="r"/>
            <a:r>
              <a:rPr lang="ru-RU" sz="1800" dirty="0" err="1" smtClean="0"/>
              <a:t>Тиликайнен</a:t>
            </a:r>
            <a:r>
              <a:rPr lang="ru-RU" sz="1800" dirty="0" smtClean="0"/>
              <a:t> И.</a:t>
            </a:r>
          </a:p>
          <a:p>
            <a:pPr algn="r"/>
            <a:r>
              <a:rPr lang="ru-RU" sz="1800" dirty="0" smtClean="0"/>
              <a:t>Хрусталева Н.</a:t>
            </a:r>
          </a:p>
          <a:p>
            <a:pPr algn="r"/>
            <a:r>
              <a:rPr lang="ru-RU" sz="1800" dirty="0" err="1" smtClean="0"/>
              <a:t>Чичагина</a:t>
            </a:r>
            <a:r>
              <a:rPr lang="ru-RU" sz="1800" dirty="0" smtClean="0"/>
              <a:t> А.</a:t>
            </a:r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Москва, 2013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064896" cy="98072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Какие марки покупают</a:t>
            </a:r>
            <a:endParaRPr lang="ru-RU" sz="3600" dirty="0"/>
          </a:p>
        </p:txBody>
      </p:sp>
      <p:pic>
        <p:nvPicPr>
          <p:cNvPr id="27650" name="Picture 2" descr="Какие марки чипсов покупаю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584" y="836712"/>
            <a:ext cx="8560880" cy="436193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9512" y="5661248"/>
            <a:ext cx="8964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Чаще всего за последние три месяца 61% респондентов покупали чипсы марки </a:t>
            </a:r>
            <a:r>
              <a:rPr lang="ru-RU" dirty="0" err="1"/>
              <a:t>Lay’s</a:t>
            </a:r>
            <a:r>
              <a:rPr lang="ru-RU" dirty="0"/>
              <a:t>. Эта марка не имеет конкурентов, столь же востребованных на рынке: чипсы марки </a:t>
            </a:r>
            <a:r>
              <a:rPr lang="ru-RU" dirty="0" err="1"/>
              <a:t>Estrella</a:t>
            </a:r>
            <a:r>
              <a:rPr lang="ru-RU" dirty="0"/>
              <a:t> приобретают 18%, </a:t>
            </a:r>
            <a:r>
              <a:rPr lang="ru-RU" dirty="0" err="1"/>
              <a:t>Lay’s</a:t>
            </a:r>
            <a:r>
              <a:rPr lang="ru-RU" dirty="0"/>
              <a:t> </a:t>
            </a:r>
            <a:r>
              <a:rPr lang="ru-RU" dirty="0" err="1"/>
              <a:t>Max</a:t>
            </a:r>
            <a:r>
              <a:rPr lang="ru-RU" dirty="0"/>
              <a:t> и </a:t>
            </a:r>
            <a:r>
              <a:rPr lang="ru-RU" dirty="0" err="1"/>
              <a:t>Pringles</a:t>
            </a:r>
            <a:r>
              <a:rPr lang="ru-RU" dirty="0"/>
              <a:t> – </a:t>
            </a:r>
            <a:r>
              <a:rPr lang="ru-RU" dirty="0" smtClean="0"/>
              <a:t>7%.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Имидж марок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564155"/>
              </p:ext>
            </p:extLst>
          </p:nvPr>
        </p:nvGraphicFramePr>
        <p:xfrm>
          <a:off x="827585" y="1412775"/>
          <a:ext cx="7920878" cy="4836717"/>
        </p:xfrm>
        <a:graphic>
          <a:graphicData uri="http://schemas.openxmlformats.org/drawingml/2006/table">
            <a:tbl>
              <a:tblPr firstRow="1" firstCol="1" bandRow="1"/>
              <a:tblGrid>
                <a:gridCol w="2359882"/>
                <a:gridCol w="770239"/>
                <a:gridCol w="786627"/>
                <a:gridCol w="786627"/>
                <a:gridCol w="786627"/>
                <a:gridCol w="786627"/>
                <a:gridCol w="868567"/>
                <a:gridCol w="775682"/>
              </a:tblGrid>
              <a:tr h="3600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ярко выражен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менее выраженная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выраженная характеристика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Характеристика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Estrella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Lay's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Lay's Max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Pringles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Русская картошка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Хрустящий картофель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Nachos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Чипсы хорошего качества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Вкусные чипсы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408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Сделаны по традиционным технологиям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Имеют натуральный состав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Можно взять с собой на природу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618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Чипсы, которые я люблю есть просто сидя перед телевизором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08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Чипсы, которые  приятно поесть в кругу друзей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Использованы новые технологии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Российские чипсы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28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Для таких, как я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Имидж марок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Хорошее качество.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С чипсами хорошего качества у потребителей ассоциируется </a:t>
            </a:r>
            <a:r>
              <a:rPr lang="ru-RU" sz="1400" b="1" dirty="0"/>
              <a:t>только марка </a:t>
            </a:r>
            <a:r>
              <a:rPr lang="ru-RU" sz="1400" b="1" dirty="0" err="1"/>
              <a:t>Pringles</a:t>
            </a:r>
            <a:r>
              <a:rPr lang="ru-RU" sz="1400" dirty="0"/>
              <a:t>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Вкусные чипсы.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Вкусными</a:t>
            </a:r>
            <a:r>
              <a:rPr lang="ru-RU" sz="1400" dirty="0"/>
              <a:t> чипсами опрошенные считают чипсы </a:t>
            </a:r>
            <a:r>
              <a:rPr lang="ru-RU" sz="1400" b="1" dirty="0"/>
              <a:t>марок </a:t>
            </a:r>
            <a:r>
              <a:rPr lang="ru-RU" sz="1400" b="1" dirty="0" err="1"/>
              <a:t>Pringles</a:t>
            </a:r>
            <a:r>
              <a:rPr lang="ru-RU" sz="1400" b="1" dirty="0"/>
              <a:t> и </a:t>
            </a:r>
            <a:r>
              <a:rPr lang="ru-RU" sz="1400" b="1" dirty="0" err="1"/>
              <a:t>Nachos</a:t>
            </a:r>
            <a:r>
              <a:rPr lang="ru-RU" sz="1400" dirty="0"/>
              <a:t>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Традиционные и новые технологии.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Чипсы «Русская картошка» и «Хрустящий картофель» воспринимаются потребителями как чипсы, сделанные по традиционным технологиям. </a:t>
            </a:r>
            <a:r>
              <a:rPr lang="ru-RU" sz="1400" dirty="0" err="1"/>
              <a:t>Pringles</a:t>
            </a:r>
            <a:r>
              <a:rPr lang="ru-RU" sz="1400" dirty="0"/>
              <a:t> – чипсы, при создании которых использовались </a:t>
            </a:r>
            <a:r>
              <a:rPr lang="ru-RU" sz="1400" b="1" dirty="0"/>
              <a:t>новые технологии.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Натуральный состав.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Согласно </a:t>
            </a:r>
            <a:r>
              <a:rPr lang="ru-RU" sz="1400" dirty="0" smtClean="0"/>
              <a:t>опросу, </a:t>
            </a:r>
            <a:r>
              <a:rPr lang="ru-RU" sz="1400" dirty="0"/>
              <a:t>потребители не считают чипсы ни одной из марок чипсами с натуральным составом.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Российские чипсы.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Марки, которые ассоциируются у потребителей с Россией – «Русская картошка» и «Хрустящий картофель».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Какие чипсы едят дома, на природе и с друзьями.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Идеальные чипсы для отдыха на природе – </a:t>
            </a:r>
            <a:r>
              <a:rPr lang="ru-RU" sz="1400" dirty="0" err="1"/>
              <a:t>Nachos</a:t>
            </a:r>
            <a:r>
              <a:rPr lang="ru-RU" sz="1400" dirty="0"/>
              <a:t>. Чипсы, которые можно есть дома перед телевизором – </a:t>
            </a:r>
            <a:r>
              <a:rPr lang="ru-RU" sz="1400" dirty="0" err="1"/>
              <a:t>Estrella</a:t>
            </a:r>
            <a:r>
              <a:rPr lang="ru-RU" sz="1400" dirty="0"/>
              <a:t>, </a:t>
            </a:r>
            <a:r>
              <a:rPr lang="ru-RU" sz="1400" dirty="0" err="1"/>
              <a:t>Lay’s</a:t>
            </a:r>
            <a:r>
              <a:rPr lang="ru-RU" sz="1400" dirty="0"/>
              <a:t> </a:t>
            </a:r>
            <a:r>
              <a:rPr lang="ru-RU" sz="1400" dirty="0" err="1"/>
              <a:t>Max</a:t>
            </a:r>
            <a:r>
              <a:rPr lang="ru-RU" sz="1400" dirty="0"/>
              <a:t>. Чипсы, которые приятно есть в дружеской компании – </a:t>
            </a:r>
            <a:r>
              <a:rPr lang="ru-RU" sz="1400" dirty="0" err="1"/>
              <a:t>Lay’s</a:t>
            </a:r>
            <a:r>
              <a:rPr lang="ru-RU" sz="1400" dirty="0"/>
              <a:t>. Чипсы, неподходящие для этого: «Русская картошка» и «Хрустящий картофель».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Для таких, как я.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Единственная марка, которая, по мнению потребителей, соответствует этому определению – </a:t>
            </a:r>
            <a:r>
              <a:rPr lang="ru-RU" sz="1400" dirty="0" err="1"/>
              <a:t>Lay’s</a:t>
            </a:r>
            <a:endParaRPr lang="ru-RU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3" descr="data:image/jpeg;base64,/9j/4AAQSkZJRgABAQAAAQABAAD/2wCEAAkGBhQSERQUEhQVFRUWFhgXFRcVGBgXHBIXFBQYFhQaFRgXHCceGCAjGRQUHy8gJCcpLS8tGB8xOjAqNSYrLCkBCQoKDgwOGg8PGiwlHyQtLDE0KTQ0KiktKS0sLCwvKSwsLCwtNCwpLCksLCwpLCwsKSwsLCwpLCksKSwsLCksLP/AABEIAHwA0QMBIgACEQEDEQH/xAAcAAABBAMBAAAAAAAAAAAAAAAABQYHCAECBAP/xABFEAABAwIDBAUHCQUIAwAAAAABAAIDBBESITEFB0FRBhMiYXEXU1SBkZLRFBYjMlJiobHSQkOTwdMYRGNyguHi8AgVM//EABsBAAEFAQEAAAAAAAAAAAAAAAABAgMEBQYH/8QALxEAAgEDAgMGBgIDAAAAAAAAAAECAwQRBSESMVETQWFxkaEGFDKBseEjwRUiYv/aAAwDAQACEQMRAD8AnFN/pz0h+RUckzbFzbWB458OXjnbkUvEqJt/e1MNPDD9p+I520vY242wn3wrVnR7avCD72Nk8LI3/L3Uj9yz3h/TR5fKnzLfeH9NRdZLreglccxSykcwAf5rtZ6ZYU/rSX3K6nN8h6eXyp8y33h/TR5fKnzLfeH9NMz5hV/osvsHxSTX7OkgfglYWOsDY8QdCCMjodORSQ07TpvEcN+YOc0S3sHfo58zW1EIDHEDEHA4bm3JoGupv6syJfNewR9YXAMtiueVr/8AQqgwRlxDWgklwAA1JJAAHfdP/eN02ke1lFG6zIm4ZCNXu4gmw4a25253zL3RoOtCFHbPPwHxqPGWPDpNvxiicWUzOtIyx3s3QHI5jiftDJNl+/qrv2YowO/P8QBwtwUebP2bJPI2OJpc9xsAPzPIJ6s3I15AyYMtLnJWnY6dapRrPfxY3inLkdnl7rfNxewo8vVb5uH2Ll8h9f8A4ftKPIhX/c9p+CbjSPD3F/kFzYW+Orne8PbExjI3yPcGk2DRocsv9km+Xqt83D7EnbX6JzbMo5+vtjnwRsLDo0OJeDfgQLetMbVS2un2dbinGOY7Y/sSU5LYkry9Vvm4vYjy9Vvm4fYm3R7ta+WNsjISWuFwc+POw1Xt5Kdo+YP4/BDt9LTw+H1DMxe8vdb5uL2Fdezd/VR1jevjj6u+Zbfs34kWuRe2n46KNtrbFmpn4J2FjuR42NjZcTG37+7n3Kw9KsqkG4RXmmJ2kky3UG2YnQNnLg1jm4ruOmRJHjkfYow6Rb92NeW0sfWAW7bjYHjlkfDT1pndNdvSMpaShDiBHCOs4Y8RORuL87i/DNMumo3yPDIwXOd9UDU8fy48LHksqx0ak06lZ7b48vEknUaeESM7f1WcI4rd+ftNv5LHl6rfNw+xIke6TaTgCIMjpdwH4HNbeR/afmB77Vc7DSv+fUZmYs+Xqt83D7F0bP33VssscYjhu97W6faICb3kf2n5ge+1bjoRV7Pa+oqWBjWRvDMw7FJI0xsGWY+uTfmBpe4bKhprWKeG/PvDM+8U6jfjWh7sAiwhxDcTDfCDlezrXsnZuy3gVu0ahzJerDGC7sDDne+pLshcAaftDRQXdTruE2ThppZj+8dYeAyyHeWj2KPVLK2t7bMYrOyz3iwk3IlHrR/0IXpbvQuO26FgCq6b6tqiXaGAEERstp+0cjnxya32Kw88oa0uOjQSbcgLn8lU7pVXunrJ5Hal7hrf6pw5d2RPrXQfD9LiuHPovyRVXhHlsCNrqiESOa1mMFxfbCA3tdrFlY2tnzVi6feTs5jWtFQyzQGjts0Atwd3Ksd1jEui1DTYXklKcsY7iGE+Es7Ub1NntaXde024NIJPqaSVB+8fpYyvqusiFmNBa3IAuN83czcBuvG6aeLvW0YxGwzPADP2KOy0qjaT7RSyxZTcthW6Kwg1LHPtgjvK8k2sIhivlnkQ02SbVVJe9zzq4lx1Objfjyunm/o3JQ7NknluySpAjY0cGYhixcMxceB8UxirtvUhWqSqR3XL0/Y1rCwOjoB0nioKkzyxmSzbMDbZEnmRlz9QUlD/AMgIB/dpPeH6VD9P0eqZGh7IJHNOhDTYjmFv81Kv0eX3Sqd1aWVxUc6st/PHsOjKSWES9/aDg9Gk94fBH9oKD0aT3h8FEPzUq/R5fcK9IeiNUSAaeQXIBJbYC5trwVSWmacl9XuO45jo3s9KflhpiGlg6vHgdcluInCTcC1wXC33fBMWiY0yMDyGsLmhziCcLScyQMzklbplOHVb2gktiDYm34CNoB8e1iN+9IV7LWsqMadsoLbK/JHJ5kWJ2bvY2XDEyNspAY0DKN3Af5V0P3zbNtlKT/ocPxsq3XRdZj0G2by5Mk7SQ9d5vThu0ZmmNpEcYsC7Vx592p/7q2+j1H1tTEzgXi9tcLe0458mgn1LhaL5DPwzunn0f2IacOfK0CVwwtbr1bT9Yu5OOltQL6XUt7c2+mWmE/JdWT2lrUuqyhFDe6T1XWVc7jY/SEC3JnYb+DQuvoV0ijoqkTyRmXC04Wi2TjbPPw/Err6R9HnySOnhBkEhxPa3N0b3HtdnVzSTcEDTXS6RXbBqfR5/4T/0qW2ubW6tUlJYa648yOtQq0ajjJbolkf+QbB/dX+81Z/tCs9Ff7wUSf8AoKn0ef8AhP8A0rH/AKKoAuYJgOZiflb/AEqv/i9Pb5+43NToTZsbfrBNI1kkL4sRsHFwIJ5chw1PFJ2/XbQMEEbH3Enb01bbFqcxn1Zt3KF0vdK9oOk+TNebujpowc7kF4xkEcDmDbvTFpFOlcwnT5dPIb2jcWmN+6tPu62X8n2fAzK+AE2Frki188ze2K/3lWro1QGerhjAJu8ZC2g7R18FbSjgDGNaNGtA9gt/JVfiOtlwp/cdRXee6EIXJk42+nm1fk9BPJcXDbC5tc8Blmc8vWqrhTxv42rgo44gf/o/O3IaX7jZ/sCgcP8ABdpoEIwoSm+9+yK9V5eCYdzHRKGaCWSeNr7uAGIZ2GWviH5D7Q5KSR0BovR2exc27XZhg2dA04gS0OIdqLgZW4crFOoLmry6nUrzkm+fUmjFJDe+YND6Oxe1J0OpYnYo4Iw7gbXt4XS4hVHVm+cmLghXf+SDTNt2QL+B7YsB3gfgFDhCstvT6HGvpvowDLH2mfe5jS/P2+pVzrqB8Ty2VpY4HMHwvqMjzuCu00K4pu37PO6zt/ZXqp5yTfu/3jUMVDFG6QROjGFzSQM763cRi8c05RvU2f6Qz32frVYcSMSZV0KjObnxvcFVZZ7yqbP9IZ77P1ryrN5FJJFL1Mwc4RuOTm9nL6xIdkBrdVnxJxbHcYqGrlz+kw07dCDi7T7jhZts+8d9q1XRKVJJqb5ofGo2+Qgzy4nF2mIl1uWI3spB3XQ07GVFRVRskAAZGxwDuscBiIa05C12m/IqOx4p90MXVUkIaAXOaHnhd0z7NxeAwC/IKb4huvlrPhpvdtJFvTLVXNbhly5sU9oVLZJC5sUUbeDWRsAA9mZ5n8hYLmsOTfcZ8FxUdY5zsJAthBB0INgTdtzwIz/3t2heVVrm5hL/AGm/Vno1tQtZwXBBYW3JG8Upabts082hrTn3gLwrdoRQhpmc8F+ItwtDrhpsSSXDjf2LcBNTphWYqktvlEBFyzb9e44dokeoLa0Kz/ydw43Em4pdWZms3PyFJdgkpN+wvDpNSfbm/hD9a2+ddN52f3P+aYmJGJdyvhnT1yb9Tk3rV3Lm0/sPv5103nZ/c/5ryqumcTWO6kyvc5rm9sYWtDhhJOZLsibAWzCZIK9qamfI4NjaXOOQDc/yUlPQLCjNTy9vEinqdzUi4PG/gj1oKQyyRxtBJe5rRbvNsr6ar025ViWoleNC8ht8jhb2WXHPC0XTp2PsYUkU0slnTNikNgf/AI3aWkYhkXHFbLIC4umUGrStrulc1JSg1iO2evUo1aM6WFNYH9uX2SJdoB7rfRNJGV8zc+H1WuGf2grFMUT7gtmYaeWYg9t2Ft8hYAXIHEGwz7ipZC47V63a3UvDYkprETKEIWUPE3aPR6CcgzRh5AsLk9/AG3Erk+Y1F6Oz8fil1CeqkksJsDyp6ZrGhrBZoFgOQXqhCYAIQhAGrm3XHV7EglN5Yo3/AOdrXfmPFdyEqbXIBK+alH6LB/CZ8EfNOj9Fg/hM+CVUJ3aT6sTAlfNSj9Fg/hM+Cw7oxSWt8mhte9urZa+mlkrLRwSOpLqwIs3giCKRkMEMTCBieWMYDnk1uQ7sRGX7OvBoyOLjd2fj4W/LJOPp5siWOpfK/NkjrscNBlbCeRAAHeB4gNtczfV6sqjU29u7J6No9CjG2i4Yb72aMiA0C2QhUW2+ZsKKjyRlZfISbmxJ1JAN/HJYWCFJTq1Kf0SaI6lKnP60n57mes7h7rfgs4u4e634L2o9nySm0Ubnn7rSeNjmO+yXafd5WO1jaz/M8Z+GDErcat3L6ZS9WZ9WdjSeJ8K9BuYu4e634LLZ3AEA2B1Ayv42T0i3VTEDFNGDbMWcbHxyv7Asv3UzWymjP+l3xUkoXslht+v7Knz+mJ7Y9P0MlshGhyOo520uEu9DqqP5Wxk7WPY/s/SNacLibtIJGRxZaj61+C9azd9WMFwxrxnfA4G1u52G9+Fr/kkGaF8TrOa5j25gObYgjMGx9SZTncW0k22l7E1T5S+pyjBptrwyuhOtFs+OIWiY1g5MAaDllkF1NXFsmr62GKTPtsa7P7zQc7LtC6BS4tzzxxcXhmUIQnCAhCEACEIQAIQhAAhCEACEIQALUhbLR4BBB0OR8DqkYHjPTte0tc0OB1BAIPiD600trbs4ZLmFzoj9n6zL2yyOYz5H2Ju9GN78Ub301eHROie+NkgacJax5awPa0XY4NFr2wm1zZSZQ7SjmYHxPZIw6OY4OGYuMx4hOuLJpfyx59/7J6F3UovNKTRGVRuyqmk4TE8DQ4i0n1EZe1ece7arOrYx4v8A0gqWmuWbrOen0TUWu3aWMr0I3pd1TzbrJ2jLPA0kg+LjY8c7ck4tnbv6WLMsMp/xCHAeDbBvtBKcfWj493imz0g3lUFIPpJg99rhkX0jjll9XIX4FxA71ZoWMW8U4ZfqU6+p3NX65v8AH4HJFGGiwAA5AW/JeoKgvb+/ud5tSQtib9qT6R3HQCzW/snjmOITC2r01ram/XVMrwSDhxYW3aLAhjLMB8BrmujoaDc1N5YiZjqpFpZdtwNBLpoha97vaLW1vnwXBSdNqGV2GOsp3O5CRl/zVT7oLlpL4b23qe37Gdt4FxIaxjwSx7XAalpDgPEhcm1tkRVDcMrGuHDm3I5tdq0i5zCqfQ7SkhcHQyPjcNHRucwi+WRaRwJCknobvrmicGV95oj+8DR1kembrWEjdfvd50Wfd6BVpRcotSXuPhWw8rZkx9G9nuggZE4k4C9oJ4t6x2A5adnDlw08FcLxhna9oc0gtcAWkcQRcH2W9q9WrASS2RLJuTyzZCEJRAQhCABCEIAEIQgAQhCABCEIAFqVssFIwK274dj/ACfacjwLNnDZW66uGGS5PHG1zrDQObpomdRbRlheHwyPjcMw6NzmEEgg2LSLZEj1qwG+Lomauj61jby093jm6P8AetHM2aHW+7YXJVeHBd9o1eNzbKEt2tmvwVaixIdVPvU2mwNAq3kNsBibG8m32nOYXO8Sbr0fvb2of70R3COH+caZxRdaD061bz2a9BnE+opbR6RVM9uuqJpQCSA+R7gCdbAmw9ST7rVF1ZhRhD6EkJkySsIQpRAQhCUDIXXs2hM00cTfrSPaxthfNxsDbjbkuQKWNxXRUyTOrXgYIsUcd73MjgMThws1hLc75v4Wus7UbpW1vKff3eY+CyyZ9l0LYYo42CzY2NY0Z5NY0Nba5J0A4ldoRZZXmhcBCEIAEIQgAQhCABCEIAEIQgAQhCABYWUIA0cFXve3u6NHKainYfk0h7VjfqJHE5Hk05WNzmSMuzewxXjVUrZGOZI0OY4FrmuFw5pFiCDqCFcsrydpVU4/ddUNlHiWCnJasWUndP8Ac5LTF01GHTQ3LjGBd8DbX53kbrnqMtdVGmFeh2l7SuocVN/rzKkotGiEIVwaCEIQAIsstTr6GbvKnaDgYxghuA6Zw7I1vgFwZDdpFgddSFBXuadCHHNipNif0S6Ly19Q2GIG1wZH8ImXsXE/kOJ5q0Gwtix0kEcEIsyNtm3Nybm5LjxJJJPefUuLon0RhoIBDADze82xSutm5xH4DQBLoC8+1LUZXlTbaK5L+y3CHCjZCELMHghCEACEIQAIQhAAhCEACEIQAIQhAAhCEACxZZQgDUsTR6UbsaKtcXvYY5TrJFZrib6uFsLj3kX78gngsFPp1JUnxQeGDWeZAu2twlQy5ppo5vuvBid9YAAG5abA3JJbpkE26zdNtOMgfJXPuL3jcx4HcbOyKs5ZZC1qevXUFu0/NEbpRKuxbrtpOIHyOUXIFyWAC/Ml2QS7svcXXPfaYxQtyu4v6wkE54Ws1I5EtB5qwqwnS+ILqeywvsJ2UUR10c3I0UDmumLqh4se3YR3Az+jGovnZxOg1Uhw0zWNDWgNa0Wa1oADQMgABkB3LcLZZVWvUrPNSWWSJJcjAas2QhQighCEACEI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539552" y="980728"/>
            <a:ext cx="7993707" cy="122413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latin typeface="Tahoma" pitchFamily="34" charset="0"/>
              </a:rPr>
              <a:t>С точки зрения продаж, </a:t>
            </a:r>
            <a:r>
              <a:rPr lang="ru-RU" sz="2800" b="1" dirty="0" smtClean="0">
                <a:latin typeface="Tahoma" pitchFamily="34" charset="0"/>
              </a:rPr>
              <a:t>картофельные чипсы </a:t>
            </a:r>
            <a:r>
              <a:rPr lang="ru-RU" sz="2800" b="1" dirty="0">
                <a:latin typeface="Tahoma" pitchFamily="34" charset="0"/>
              </a:rPr>
              <a:t>характеризуются:</a:t>
            </a:r>
          </a:p>
        </p:txBody>
      </p:sp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395536" y="2132856"/>
            <a:ext cx="516255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FontTx/>
              <a:buChar char="•"/>
            </a:pPr>
            <a:r>
              <a:rPr lang="ru-RU" sz="2800" b="1" dirty="0">
                <a:solidFill>
                  <a:srgbClr val="A50021"/>
                </a:solidFill>
                <a:latin typeface="Tahoma" pitchFamily="34" charset="0"/>
              </a:rPr>
              <a:t> Высокой </a:t>
            </a:r>
            <a:r>
              <a:rPr lang="ru-RU" sz="2800" b="1" dirty="0" err="1">
                <a:solidFill>
                  <a:srgbClr val="A50021"/>
                </a:solidFill>
                <a:latin typeface="Tahoma" pitchFamily="34" charset="0"/>
              </a:rPr>
              <a:t>импульсностью</a:t>
            </a:r>
            <a:endParaRPr lang="ru-RU" sz="2800" b="1" dirty="0">
              <a:solidFill>
                <a:srgbClr val="A50021"/>
              </a:solidFill>
              <a:latin typeface="Tahoma" pitchFamily="34" charset="0"/>
            </a:endParaRPr>
          </a:p>
        </p:txBody>
      </p:sp>
      <p:sp>
        <p:nvSpPr>
          <p:cNvPr id="21509" name="Text Box 11"/>
          <p:cNvSpPr txBox="1">
            <a:spLocks noChangeArrowheads="1"/>
          </p:cNvSpPr>
          <p:nvPr/>
        </p:nvSpPr>
        <p:spPr bwMode="auto">
          <a:xfrm>
            <a:off x="899592" y="2636912"/>
            <a:ext cx="5819775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 dirty="0">
                <a:latin typeface="Tahoma" pitchFamily="34" charset="0"/>
              </a:rPr>
              <a:t> решение о покупке возникает в точке продажи</a:t>
            </a:r>
          </a:p>
        </p:txBody>
      </p:sp>
      <p:sp>
        <p:nvSpPr>
          <p:cNvPr id="21510" name="Text Box 11"/>
          <p:cNvSpPr txBox="1">
            <a:spLocks noChangeArrowheads="1"/>
          </p:cNvSpPr>
          <p:nvPr/>
        </p:nvSpPr>
        <p:spPr bwMode="auto">
          <a:xfrm>
            <a:off x="539552" y="2924944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 dirty="0">
                <a:solidFill>
                  <a:srgbClr val="A50021"/>
                </a:solidFill>
                <a:latin typeface="Tahoma" pitchFamily="34" charset="0"/>
              </a:rPr>
              <a:t> Высокой лояльностью к марке</a:t>
            </a:r>
          </a:p>
        </p:txBody>
      </p:sp>
      <p:sp>
        <p:nvSpPr>
          <p:cNvPr id="21511" name="Text Box 11"/>
          <p:cNvSpPr txBox="1">
            <a:spLocks noChangeArrowheads="1"/>
          </p:cNvSpPr>
          <p:nvPr/>
        </p:nvSpPr>
        <p:spPr bwMode="auto">
          <a:xfrm>
            <a:off x="971600" y="3429000"/>
            <a:ext cx="75628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 dirty="0">
                <a:latin typeface="Tahoma" pitchFamily="34" charset="0"/>
              </a:rPr>
              <a:t> выбирается широко известная марка с проверенным качеством</a:t>
            </a:r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539552" y="3789040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 dirty="0">
                <a:solidFill>
                  <a:srgbClr val="A50021"/>
                </a:solidFill>
                <a:latin typeface="Tahoma" pitchFamily="34" charset="0"/>
              </a:rPr>
              <a:t> Расширяемостью потребления</a:t>
            </a:r>
          </a:p>
        </p:txBody>
      </p:sp>
      <p:sp>
        <p:nvSpPr>
          <p:cNvPr id="21513" name="Text Box 11"/>
          <p:cNvSpPr txBox="1">
            <a:spLocks noChangeArrowheads="1"/>
          </p:cNvSpPr>
          <p:nvPr/>
        </p:nvSpPr>
        <p:spPr bwMode="auto">
          <a:xfrm>
            <a:off x="899592" y="4365104"/>
            <a:ext cx="7896225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 dirty="0">
                <a:latin typeface="Tahoma" pitchFamily="34" charset="0"/>
              </a:rPr>
              <a:t> потребители склонны съедать снеков больше, чем необходимо для удовлетворения голода</a:t>
            </a:r>
          </a:p>
        </p:txBody>
      </p:sp>
      <p:sp>
        <p:nvSpPr>
          <p:cNvPr id="21514" name="Text Box 11"/>
          <p:cNvSpPr txBox="1">
            <a:spLocks noChangeArrowheads="1"/>
          </p:cNvSpPr>
          <p:nvPr/>
        </p:nvSpPr>
        <p:spPr bwMode="auto">
          <a:xfrm>
            <a:off x="539552" y="4941168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 dirty="0">
                <a:solidFill>
                  <a:srgbClr val="A50021"/>
                </a:solidFill>
                <a:latin typeface="Tahoma" pitchFamily="34" charset="0"/>
              </a:rPr>
              <a:t> Высокой оборачиваемостью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899592" y="5373216"/>
            <a:ext cx="7896225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 dirty="0">
                <a:latin typeface="Tahoma" pitchFamily="34" charset="0"/>
              </a:rPr>
              <a:t> количество упаковок, продаваемых за промежуток времени велико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11560" y="5733256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 dirty="0">
                <a:solidFill>
                  <a:srgbClr val="A50021"/>
                </a:solidFill>
                <a:latin typeface="Tahoma" pitchFamily="34" charset="0"/>
              </a:rPr>
              <a:t> Высокой </a:t>
            </a:r>
            <a:r>
              <a:rPr lang="ru-RU" sz="2800" b="1" dirty="0" err="1" smtClean="0">
                <a:solidFill>
                  <a:srgbClr val="A50021"/>
                </a:solidFill>
                <a:latin typeface="Tahoma" pitchFamily="34" charset="0"/>
              </a:rPr>
              <a:t>маржинальностью</a:t>
            </a:r>
            <a:endParaRPr lang="ru-RU" sz="2800" b="1" dirty="0">
              <a:solidFill>
                <a:srgbClr val="A5002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47248" cy="706090"/>
          </a:xfrm>
        </p:spPr>
        <p:txBody>
          <a:bodyPr>
            <a:noAutofit/>
          </a:bodyPr>
          <a:lstStyle/>
          <a:p>
            <a:r>
              <a:rPr lang="ru-RU" sz="3200" dirty="0" smtClean="0"/>
              <a:t>Исследование продукта – конкурента чипсы </a:t>
            </a:r>
            <a:r>
              <a:rPr lang="en-US" sz="3200" dirty="0" smtClean="0"/>
              <a:t>Pringles</a:t>
            </a:r>
            <a:r>
              <a:rPr lang="ru-RU" sz="3200" dirty="0" smtClean="0"/>
              <a:t>*</a:t>
            </a:r>
            <a:endParaRPr lang="ru-RU" sz="3200" dirty="0"/>
          </a:p>
        </p:txBody>
      </p:sp>
      <p:pic>
        <p:nvPicPr>
          <p:cNvPr id="4" name="Содержимое 3" descr="http://www.cfin.ru/press/practical/1999-09/07-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451671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99792" y="1268760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Возрастной портрет потребителей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247456" y="5085184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Основные потребители  чипсов </a:t>
            </a:r>
            <a:r>
              <a:rPr lang="en-US" dirty="0" smtClean="0"/>
              <a:t>PRINGLES – </a:t>
            </a:r>
            <a:r>
              <a:rPr lang="ru-RU" dirty="0" smtClean="0"/>
              <a:t>школьники 14-17 лет (ядро 16 лет)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602128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*Опрошено 1000 чел.</a:t>
            </a:r>
            <a:endParaRPr lang="ru-RU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Частота покупки чипсов </a:t>
            </a:r>
            <a:r>
              <a:rPr lang="en-US" dirty="0" smtClean="0"/>
              <a:t>Pringles</a:t>
            </a:r>
            <a:endParaRPr lang="ru-RU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4795411"/>
            <a:ext cx="90402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E444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Следует отметить, что девушки являются более регулярными покупательницами,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E444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чем молодые люди (7.1% против 4.5%).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497006"/>
              </p:ext>
            </p:extLst>
          </p:nvPr>
        </p:nvGraphicFramePr>
        <p:xfrm>
          <a:off x="251520" y="1772816"/>
          <a:ext cx="8229600" cy="254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Частота покупки чипсов Pringles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Всего (%)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Мужской пол (%)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Женский пол (%)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Никогда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19.9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9.3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10.6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Иногда 1 раз/2мес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61.4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24.6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36.8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Один раз/мес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6.1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2.4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3.7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Регулярно  (4-6раз)/мес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11.6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4.5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7.1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2860" marR="22860" marT="22860" marB="2286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624" y="1052736"/>
          <a:ext cx="6984776" cy="5439779"/>
        </p:xfrm>
        <a:graphic>
          <a:graphicData uri="http://schemas.openxmlformats.org/drawingml/2006/table">
            <a:tbl>
              <a:tblPr/>
              <a:tblGrid>
                <a:gridCol w="1746194"/>
                <a:gridCol w="1746194"/>
                <a:gridCol w="1746194"/>
                <a:gridCol w="1746194"/>
              </a:tblGrid>
              <a:tr h="61021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Всего (%)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Мужской пол (%)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Женский пол (%)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Цена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34892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Качество и приятный вкус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54.5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Удобная упаковка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34.9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21.7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Утоляют голод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0946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Хорошо использовать в сочетании с другими продуктами и напитками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34892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Повышается вкус к жизни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Объем упаковки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Не ломаются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835968" y="413048"/>
            <a:ext cx="8219256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4447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Причины покупки чипсов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4447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Pringles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Calibri"/>
                <a:cs typeface="Times New Roman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Calibri"/>
                <a:cs typeface="Times New Roman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49006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Причины отказа от покупки чипсов </a:t>
            </a:r>
            <a:r>
              <a:rPr lang="ru-RU" sz="2800" b="1" dirty="0" err="1" smtClean="0"/>
              <a:t>Pringles</a:t>
            </a:r>
            <a:endParaRPr lang="ru-RU" sz="2800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27584" y="980727"/>
          <a:ext cx="7128792" cy="5646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2" name="Документ" r:id="rId3" imgW="5996247" imgH="5556440" progId="Word.Document.12">
                  <p:embed/>
                </p:oleObj>
              </mc:Choice>
              <mc:Fallback>
                <p:oleObj name="Документ" r:id="rId3" imgW="5996247" imgH="555644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980727"/>
                        <a:ext cx="7128792" cy="56467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чипсов </a:t>
            </a:r>
            <a:r>
              <a:rPr lang="en-US" dirty="0" smtClean="0"/>
              <a:t>Pringles</a:t>
            </a:r>
            <a:endParaRPr lang="ru-RU" dirty="0"/>
          </a:p>
        </p:txBody>
      </p:sp>
      <p:pic>
        <p:nvPicPr>
          <p:cNvPr id="4" name="Содержимое 3" descr="http://www.cfin.ru/press/practical/1999-09/07-7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556792"/>
            <a:ext cx="547260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67544" y="5301208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50% </a:t>
            </a:r>
            <a:r>
              <a:rPr lang="ru-RU" dirty="0" smtClean="0"/>
              <a:t>опрошенных считают основным преимуществом  - удобную упаковку; вторым </a:t>
            </a:r>
            <a:r>
              <a:rPr lang="ru-RU" dirty="0" err="1" smtClean="0"/>
              <a:t>знАчимым</a:t>
            </a:r>
            <a:r>
              <a:rPr lang="ru-RU" dirty="0" smtClean="0"/>
              <a:t> преимуществом является качество продукта , этот факт отметили 37%  респондентов.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Преимущества  чипсов PRINGLES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Основными преимуществами чипсов </a:t>
            </a:r>
            <a:r>
              <a:rPr lang="ru-RU" dirty="0" err="1" smtClean="0"/>
              <a:t>Pringles</a:t>
            </a:r>
            <a:r>
              <a:rPr lang="ru-RU" dirty="0" smtClean="0"/>
              <a:t> являются </a:t>
            </a:r>
            <a:r>
              <a:rPr lang="ru-RU" b="1" dirty="0" smtClean="0"/>
              <a:t>упаковка и качество </a:t>
            </a:r>
            <a:r>
              <a:rPr lang="ru-RU" dirty="0" smtClean="0"/>
              <a:t>продукта. К прочим преимуществам относится:</a:t>
            </a:r>
          </a:p>
          <a:p>
            <a:pPr lvl="0"/>
            <a:r>
              <a:rPr lang="ru-RU" dirty="0" smtClean="0"/>
              <a:t>приятный вкус;</a:t>
            </a:r>
          </a:p>
          <a:p>
            <a:pPr lvl="0"/>
            <a:r>
              <a:rPr lang="ru-RU" dirty="0" smtClean="0"/>
              <a:t>многообразие видов;</a:t>
            </a:r>
          </a:p>
          <a:p>
            <a:pPr lvl="0"/>
            <a:r>
              <a:rPr lang="ru-RU" dirty="0" smtClean="0"/>
              <a:t>большое количество ломтиков в упаковке;</a:t>
            </a:r>
          </a:p>
          <a:p>
            <a:pPr lvl="0"/>
            <a:r>
              <a:rPr lang="ru-RU" dirty="0" smtClean="0"/>
              <a:t>сытность.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Недостатки марки чипсов PRINGLES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83568" y="1340768"/>
          <a:ext cx="597666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537321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Большинство респондентов отметили основной недостаток чипсов – высокую цену (более  50 руб. за маленькую упаковку).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Основные выводы по результатам исследования конкурента –чипсы </a:t>
            </a:r>
            <a:r>
              <a:rPr lang="en-US" sz="3600" dirty="0" smtClean="0"/>
              <a:t>Pringles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332037"/>
            <a:ext cx="8280920" cy="404929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Основная ЦА марки – школьники 14-17 лет.</a:t>
            </a:r>
          </a:p>
          <a:p>
            <a:r>
              <a:rPr lang="ru-RU" sz="2800" dirty="0" smtClean="0"/>
              <a:t> Девушки чаще покупают чипсы </a:t>
            </a:r>
            <a:r>
              <a:rPr lang="en-US" sz="2800" dirty="0" smtClean="0"/>
              <a:t>Pringles</a:t>
            </a:r>
            <a:r>
              <a:rPr lang="ru-RU" sz="2800" dirty="0" smtClean="0"/>
              <a:t>.</a:t>
            </a:r>
          </a:p>
          <a:p>
            <a:pPr lvl="0"/>
            <a:r>
              <a:rPr lang="ru-RU" sz="2800" dirty="0" smtClean="0"/>
              <a:t>Марка чипсов </a:t>
            </a:r>
            <a:r>
              <a:rPr lang="ru-RU" sz="2800" dirty="0" err="1" smtClean="0"/>
              <a:t>Pringles</a:t>
            </a:r>
            <a:r>
              <a:rPr lang="ru-RU" sz="2800" dirty="0" smtClean="0"/>
              <a:t> заняла прочное место в сознании своих основных потребителей, т.е. школьников.</a:t>
            </a:r>
          </a:p>
          <a:p>
            <a:pPr lvl="0"/>
            <a:r>
              <a:rPr lang="ru-RU" sz="2800" dirty="0" smtClean="0"/>
              <a:t>Преимущества бренда – качество/приятный вкус и удобная упаковка.</a:t>
            </a:r>
          </a:p>
          <a:p>
            <a:pPr lvl="0"/>
            <a:r>
              <a:rPr lang="ru-RU" sz="2800" dirty="0" smtClean="0"/>
              <a:t>Основной недостаток – высокая цена.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-</a:t>
            </a:r>
            <a:r>
              <a:rPr lang="ru-RU" dirty="0" smtClean="0"/>
              <a:t>анализ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014254"/>
              </p:ext>
            </p:extLst>
          </p:nvPr>
        </p:nvGraphicFramePr>
        <p:xfrm>
          <a:off x="323528" y="1600201"/>
          <a:ext cx="8136904" cy="503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270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Сильные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стороны 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S)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Лидер на российском рынке по  продажам чипсов (знание, репутация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–является решающим фактором при покупке.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Гибкое ценообразование за счет эффекта масштаба.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Достаточные финансовые возможности для оперативного запуска новых брендов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Наличие технических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возможностей для запуска новой технологии производства чипсов.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Развитая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дистрибьютерская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сеть. 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Слабые стороны 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W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Отсутствие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пелетных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чипсов (как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Pringles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 в категории «чипсы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».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Отсутствие чипсов. Произведенных по новым технологиям.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«Провал» в охвате аудитории школьников 14-17 лет.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177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Возможности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(O)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Угрозы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(T)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90650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Прирост целевой группы (дети с 1997 г. – первый подъем рождаемости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и далее расширение ЦА по мере ее взросления.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Изменение вкусовых привычек в сегменте «чипсы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»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у ЦА.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Развитие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интернет-торговли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и популярность ее у потенциальной ЦА.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Высокие барьеры для входа на рынок.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Ценовые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войны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стороны основного конкурента.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Неурожай картофеля – повышение цены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Объединение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мелких игроков рынка в холдинги.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Выводы</a:t>
            </a:r>
            <a:r>
              <a:rPr lang="en-US" dirty="0" smtClean="0"/>
              <a:t> </a:t>
            </a:r>
            <a:r>
              <a:rPr lang="ru-RU" dirty="0" smtClean="0"/>
              <a:t>к  </a:t>
            </a:r>
            <a:r>
              <a:rPr lang="en-US" dirty="0" smtClean="0"/>
              <a:t>SWOT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 Компания имеет возможность в кратчайшие сроки запустить новый продукт с использованием новой технологии (</a:t>
            </a:r>
            <a:r>
              <a:rPr lang="ru-RU" dirty="0" err="1" smtClean="0"/>
              <a:t>пилетные</a:t>
            </a:r>
            <a:r>
              <a:rPr lang="ru-RU" dirty="0" smtClean="0"/>
              <a:t> чипсы).</a:t>
            </a:r>
          </a:p>
          <a:p>
            <a:r>
              <a:rPr lang="ru-RU" dirty="0" smtClean="0"/>
              <a:t>2. Имеет возможность установить цену  на 20% ниже цены основного конкурента на аналогичный продукт.</a:t>
            </a:r>
          </a:p>
          <a:p>
            <a:r>
              <a:rPr lang="ru-RU" dirty="0" smtClean="0"/>
              <a:t>Имеет возможность быстро распространить новый продукт, т.к. есть широкая </a:t>
            </a:r>
            <a:r>
              <a:rPr lang="ru-RU" dirty="0" err="1" smtClean="0"/>
              <a:t>дистрибьютерская</a:t>
            </a:r>
            <a:r>
              <a:rPr lang="ru-RU" dirty="0" smtClean="0"/>
              <a:t> сеть.</a:t>
            </a:r>
          </a:p>
          <a:p>
            <a:r>
              <a:rPr lang="ru-RU" dirty="0" smtClean="0"/>
              <a:t>Достаточные финансовые возможности позволят в кратчайшие сроки организовать и провести рекламную кампанию.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Цель - увеличить прибыль Компании за счет создания нового продукта для перспективного сегмента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564904"/>
            <a:ext cx="7571184" cy="37010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Задача – вывести молодежный бренд картофельных чипсов.</a:t>
            </a:r>
          </a:p>
          <a:p>
            <a:r>
              <a:rPr lang="ru-RU" sz="1800" dirty="0" smtClean="0"/>
              <a:t> Ядро ЦА 14-17 лет.</a:t>
            </a:r>
          </a:p>
          <a:p>
            <a:r>
              <a:rPr lang="ru-RU" sz="1800" dirty="0" smtClean="0"/>
              <a:t>Продукт: </a:t>
            </a:r>
            <a:r>
              <a:rPr lang="ru-RU" sz="1800" dirty="0" err="1" smtClean="0"/>
              <a:t>п</a:t>
            </a:r>
            <a:r>
              <a:rPr lang="ru-RU" sz="1800" dirty="0" err="1"/>
              <a:t>е</a:t>
            </a:r>
            <a:r>
              <a:rPr lang="ru-RU" sz="1800" dirty="0" err="1" smtClean="0"/>
              <a:t>летные</a:t>
            </a:r>
            <a:r>
              <a:rPr lang="ru-RU" sz="1800" dirty="0" smtClean="0"/>
              <a:t> чипсы, созданные по новым технологиям.</a:t>
            </a:r>
          </a:p>
          <a:p>
            <a:r>
              <a:rPr lang="ru-RU" sz="1800" dirty="0" smtClean="0"/>
              <a:t>Вкус: </a:t>
            </a:r>
            <a:r>
              <a:rPr lang="ru-RU" sz="1800" dirty="0" smtClean="0">
                <a:latin typeface="Calibri" pitchFamily="34" charset="0"/>
              </a:rPr>
              <a:t>на старте проекта предполагаются три основных вкуса: сыр, </a:t>
            </a:r>
            <a:r>
              <a:rPr lang="ru-RU" sz="1800" dirty="0" err="1" smtClean="0">
                <a:latin typeface="Calibri" pitchFamily="34" charset="0"/>
              </a:rPr>
              <a:t>сметана+лук</a:t>
            </a:r>
            <a:r>
              <a:rPr lang="ru-RU" sz="1800" dirty="0" smtClean="0">
                <a:latin typeface="Calibri" pitchFamily="34" charset="0"/>
              </a:rPr>
              <a:t>, натуральный с солью.</a:t>
            </a:r>
          </a:p>
          <a:p>
            <a:r>
              <a:rPr lang="ru-RU" sz="1800" dirty="0" smtClean="0">
                <a:latin typeface="Calibri" pitchFamily="34" charset="0"/>
              </a:rPr>
              <a:t>Упаковка и размер пачки: форма упаковки –туб. Два размера – «для себя»  - малый размер (45гр), «для друзей» – большой размер</a:t>
            </a:r>
          </a:p>
          <a:p>
            <a:r>
              <a:rPr lang="ru-RU" sz="1800" dirty="0" smtClean="0"/>
              <a:t> (90 </a:t>
            </a:r>
            <a:r>
              <a:rPr lang="ru-RU" sz="1800" dirty="0" err="1" smtClean="0"/>
              <a:t>гр</a:t>
            </a:r>
            <a:r>
              <a:rPr lang="ru-RU" sz="1800" dirty="0" smtClean="0"/>
              <a:t>).</a:t>
            </a:r>
          </a:p>
          <a:p>
            <a:r>
              <a:rPr lang="ru-RU" sz="1800" dirty="0" smtClean="0"/>
              <a:t>Цена: ниже на 20-25% цены основного конкурента </a:t>
            </a:r>
            <a:r>
              <a:rPr lang="en-US" sz="1800" dirty="0" smtClean="0"/>
              <a:t>Pringles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Дистрибуция: </a:t>
            </a:r>
            <a:r>
              <a:rPr lang="ru-RU" sz="1800" dirty="0" smtClean="0">
                <a:latin typeface="Calibri" pitchFamily="34" charset="0"/>
              </a:rPr>
              <a:t>Федеральные и региональные сети, «молодежная»</a:t>
            </a:r>
            <a:r>
              <a:rPr lang="en-US" sz="1800" dirty="0" err="1" smtClean="0">
                <a:latin typeface="Calibri" pitchFamily="34" charset="0"/>
              </a:rPr>
              <a:t>Horeca</a:t>
            </a:r>
            <a:r>
              <a:rPr lang="ru-RU" sz="1800" dirty="0" smtClean="0">
                <a:latin typeface="Calibri" pitchFamily="34" charset="0"/>
              </a:rPr>
              <a:t>, </a:t>
            </a:r>
            <a:r>
              <a:rPr lang="ru-RU" sz="1800" dirty="0" err="1" smtClean="0">
                <a:latin typeface="Calibri" pitchFamily="34" charset="0"/>
              </a:rPr>
              <a:t>интернет-магазины</a:t>
            </a:r>
            <a:r>
              <a:rPr lang="ru-RU" sz="1800" dirty="0" smtClean="0">
                <a:latin typeface="Calibri" pitchFamily="34" charset="0"/>
              </a:rPr>
              <a:t>.</a:t>
            </a:r>
          </a:p>
          <a:p>
            <a:r>
              <a:rPr lang="ru-RU" sz="1800" dirty="0" smtClean="0">
                <a:latin typeface="Calibri" pitchFamily="34" charset="0"/>
              </a:rPr>
              <a:t>Продвижения: </a:t>
            </a:r>
            <a:r>
              <a:rPr lang="ru-RU" sz="1800" dirty="0" err="1" smtClean="0">
                <a:latin typeface="Calibri" pitchFamily="34" charset="0"/>
              </a:rPr>
              <a:t>Таргетированная</a:t>
            </a:r>
            <a:r>
              <a:rPr lang="ru-RU" sz="1800" dirty="0" smtClean="0">
                <a:latin typeface="Calibri" pitchFamily="34" charset="0"/>
              </a:rPr>
              <a:t> рекламная кампания с использованием основных коммуникационных каналов для ЦА.</a:t>
            </a:r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БРЕНДИНГ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Вводные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 исследования</a:t>
            </a:r>
          </a:p>
          <a:p>
            <a:r>
              <a:rPr lang="ru-RU" dirty="0" smtClean="0"/>
              <a:t>Время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PepsiCo</a:t>
            </a:r>
            <a:r>
              <a:rPr lang="ru-RU" dirty="0" smtClean="0"/>
              <a:t> — второй по величине в мире и крупнейший в России производитель продуктов питания и напитков с годовым объемом продаж более 65 млрд. долларов. Компания выпускает широкий ассортимент продукции, включая 22 торговые марки, ежегодные розничные продажи каждой из которых превышают миллиард долларов.</a:t>
            </a:r>
          </a:p>
          <a:p>
            <a:r>
              <a:rPr lang="ru-RU" dirty="0" smtClean="0"/>
              <a:t> Ключевые направления бизнеса компании — </a:t>
            </a:r>
            <a:r>
              <a:rPr lang="ru-RU" b="1" dirty="0" err="1" smtClean="0"/>
              <a:t>Frito-Lay</a:t>
            </a:r>
            <a:r>
              <a:rPr lang="ru-RU" b="1" dirty="0" smtClean="0"/>
              <a:t> (</a:t>
            </a:r>
            <a:r>
              <a:rPr lang="ru-RU" dirty="0" smtClean="0"/>
              <a:t>закуски), </a:t>
            </a:r>
            <a:r>
              <a:rPr lang="ru-RU" dirty="0" err="1" smtClean="0"/>
              <a:t>Quaker</a:t>
            </a:r>
            <a:r>
              <a:rPr lang="ru-RU" dirty="0" smtClean="0"/>
              <a:t> (зерновые продукты и каши), </a:t>
            </a:r>
            <a:r>
              <a:rPr lang="ru-RU" dirty="0" err="1" smtClean="0"/>
              <a:t>Pepsi-Cola</a:t>
            </a:r>
            <a:r>
              <a:rPr lang="ru-RU" dirty="0" smtClean="0"/>
              <a:t> (газированные и негазированные напитки) и </a:t>
            </a:r>
            <a:r>
              <a:rPr lang="ru-RU" dirty="0" err="1" smtClean="0"/>
              <a:t>Gatorade</a:t>
            </a:r>
            <a:r>
              <a:rPr lang="ru-RU" dirty="0" smtClean="0"/>
              <a:t> (спортивные и функциональные напитки) и </a:t>
            </a:r>
            <a:r>
              <a:rPr lang="ru-RU" dirty="0" err="1" smtClean="0"/>
              <a:t>Tropicana</a:t>
            </a:r>
            <a:r>
              <a:rPr lang="ru-RU" dirty="0" smtClean="0"/>
              <a:t> (соки) представлены в 200 странах. </a:t>
            </a:r>
          </a:p>
          <a:p>
            <a:r>
              <a:rPr lang="ru-RU" dirty="0" smtClean="0"/>
              <a:t>Проводит регулярный мониторинг с целью оценки ситуации на рынке, обнаружение угроз и возможностей. Также оценивает имидж  своих брендов. </a:t>
            </a:r>
          </a:p>
          <a:p>
            <a:r>
              <a:rPr lang="ru-RU" dirty="0" smtClean="0"/>
              <a:t>Считает, что Компания не была бы лидером рынка, если бы не работала на предупреждение развития негативных ситуаций.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компании </a:t>
            </a:r>
            <a:r>
              <a:rPr lang="en-US" dirty="0" err="1" smtClean="0"/>
              <a:t>Pepsico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Обзор рынка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26876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   Изменение ритма жизни потребителей, особенно в крупных городах-мегаполисах с высоким уровнем доходов, стимулирует рост спроса на </a:t>
            </a:r>
            <a:r>
              <a:rPr lang="ru-RU" dirty="0" err="1"/>
              <a:t>снековую</a:t>
            </a:r>
            <a:r>
              <a:rPr lang="ru-RU" dirty="0"/>
              <a:t> продукцию, которая идеально решает задачу быстрого утоления голода.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492896"/>
            <a:ext cx="727280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   На сегодняшний день в структуре рынка снеков представлено довольно </a:t>
            </a:r>
            <a:r>
              <a:rPr lang="ru-RU" sz="2000" dirty="0"/>
              <a:t>большое</a:t>
            </a:r>
            <a:r>
              <a:rPr lang="ru-RU" dirty="0"/>
              <a:t> количество категорий продуктов </a:t>
            </a:r>
            <a:r>
              <a:rPr lang="ru-RU" dirty="0" smtClean="0"/>
              <a:t>. </a:t>
            </a:r>
            <a:r>
              <a:rPr lang="ru-RU" dirty="0"/>
              <a:t>Множество российских и зарубежных производителей заинтересовано в постоянном увеличении продаж своей </a:t>
            </a:r>
            <a:r>
              <a:rPr lang="ru-RU" dirty="0" smtClean="0"/>
              <a:t>продукции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789041"/>
            <a:ext cx="73448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Профессиональные аналитики прогнозируют, что на рынке </a:t>
            </a:r>
            <a:r>
              <a:rPr lang="ru-RU" dirty="0" err="1" smtClean="0"/>
              <a:t>снековой</a:t>
            </a:r>
            <a:r>
              <a:rPr lang="ru-RU" dirty="0" smtClean="0"/>
              <a:t> продукции будущее есть </a:t>
            </a:r>
            <a:r>
              <a:rPr lang="ru-RU" b="1" dirty="0" smtClean="0"/>
              <a:t>только у крупных компаний. </a:t>
            </a:r>
            <a:r>
              <a:rPr lang="ru-RU" dirty="0" smtClean="0"/>
              <a:t>Мелкие российские компании имеют шанс удержаться, только объединившись в холдинги, или выпуская уникальный </a:t>
            </a:r>
            <a:r>
              <a:rPr lang="ru-RU" dirty="0" err="1" smtClean="0"/>
              <a:t>нишевый</a:t>
            </a:r>
            <a:r>
              <a:rPr lang="ru-RU" dirty="0" smtClean="0"/>
              <a:t> продукт. Трудно выдержать конкуренцию с крупными производителями, которые имеют собственное производство, солидный оборот и налаженную систему сбыта.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Структура рынка </a:t>
            </a:r>
            <a:r>
              <a:rPr lang="ru-RU" sz="3200" dirty="0" err="1" smtClean="0"/>
              <a:t>снековой</a:t>
            </a:r>
            <a:r>
              <a:rPr lang="ru-RU" sz="3200" dirty="0" smtClean="0"/>
              <a:t> продукции</a:t>
            </a:r>
            <a:endParaRPr lang="ru-RU" sz="3200" dirty="0"/>
          </a:p>
        </p:txBody>
      </p:sp>
      <p:pic>
        <p:nvPicPr>
          <p:cNvPr id="1026" name="Рисунок 15" descr="Реклама снеков. Рынок снек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348880"/>
            <a:ext cx="6840760" cy="3441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779912" y="5805264"/>
            <a:ext cx="4512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Рис. 1. По </a:t>
            </a:r>
            <a:r>
              <a:rPr lang="ru-RU" i="1" dirty="0"/>
              <a:t>данным </a:t>
            </a:r>
            <a:r>
              <a:rPr lang="ru-RU" i="1" dirty="0" err="1"/>
              <a:t>Euromonitor</a:t>
            </a:r>
            <a:r>
              <a:rPr lang="ru-RU" i="1" dirty="0"/>
              <a:t> </a:t>
            </a:r>
            <a:r>
              <a:rPr lang="ru-RU" i="1" dirty="0" err="1" smtClean="0"/>
              <a:t>Internationa</a:t>
            </a:r>
            <a:r>
              <a:rPr lang="en-US" i="1" dirty="0" smtClean="0"/>
              <a:t>l</a:t>
            </a:r>
            <a:r>
              <a:rPr lang="ru-RU" i="1" dirty="0" smtClean="0"/>
              <a:t>,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34076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целом за </a:t>
            </a:r>
            <a:r>
              <a:rPr lang="ru-RU" dirty="0" smtClean="0"/>
              <a:t>2012 </a:t>
            </a:r>
            <a:r>
              <a:rPr lang="ru-RU" dirty="0"/>
              <a:t>год, объем </a:t>
            </a:r>
            <a:r>
              <a:rPr lang="ru-RU" dirty="0" err="1"/>
              <a:t>снекового</a:t>
            </a:r>
            <a:r>
              <a:rPr lang="ru-RU" dirty="0"/>
              <a:t> рынка составил </a:t>
            </a:r>
            <a:r>
              <a:rPr lang="ru-RU" dirty="0" smtClean="0"/>
              <a:t>около 100 </a:t>
            </a:r>
            <a:r>
              <a:rPr lang="ru-RU" dirty="0"/>
              <a:t>млрд. руб. Это внушительная цифра в денежном эквиваленте свидетельствует, что спрос на </a:t>
            </a:r>
            <a:r>
              <a:rPr lang="ru-RU" dirty="0" err="1"/>
              <a:t>снековую</a:t>
            </a:r>
            <a:r>
              <a:rPr lang="ru-RU" dirty="0"/>
              <a:t> продукцию достаточно высокий.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Темпы роста сегментов соленой </a:t>
            </a:r>
            <a:r>
              <a:rPr lang="ru-RU" sz="3200" dirty="0" err="1" smtClean="0"/>
              <a:t>снековой</a:t>
            </a:r>
            <a:r>
              <a:rPr lang="ru-RU" sz="3200" dirty="0" smtClean="0"/>
              <a:t> продукции, 2012 к 2011</a:t>
            </a:r>
            <a:endParaRPr lang="ru-RU" sz="3200" dirty="0"/>
          </a:p>
        </p:txBody>
      </p:sp>
      <p:pic>
        <p:nvPicPr>
          <p:cNvPr id="2050" name="Рисунок 16" descr="Рынок чипсов, орешков и других снеков. Реклам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132856"/>
            <a:ext cx="7488832" cy="370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27584" y="594928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Рисунок 2. Темпы роста сегментов на рынке соленой </a:t>
            </a:r>
            <a:r>
              <a:rPr lang="ru-RU" i="1" dirty="0" err="1"/>
              <a:t>снековой</a:t>
            </a:r>
            <a:r>
              <a:rPr lang="ru-RU" i="1" dirty="0"/>
              <a:t> продукции в стоимостном выражении </a:t>
            </a:r>
            <a:r>
              <a:rPr lang="ru-RU" i="1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41277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Согласно статистике и исследования российский потребитель отдает предпочтение соленым или несладким снекам.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8075240" cy="7780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Знание марок</a:t>
            </a:r>
            <a:endParaRPr lang="ru-RU" sz="3200" dirty="0"/>
          </a:p>
        </p:txBody>
      </p:sp>
      <p:pic>
        <p:nvPicPr>
          <p:cNvPr id="3074" name="Picture 2" descr="Знание марок чип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986" y="836712"/>
            <a:ext cx="7527406" cy="425795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55576" y="4941168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Знание марок</a:t>
            </a:r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Безусловный лидер – это марка </a:t>
            </a:r>
            <a:r>
              <a:rPr lang="ru-RU" dirty="0" err="1"/>
              <a:t>Lay’s</a:t>
            </a:r>
            <a:r>
              <a:rPr lang="ru-RU" dirty="0"/>
              <a:t>: 95% называют ее без подсказки, при этом 64% – первой. </a:t>
            </a:r>
            <a:r>
              <a:rPr lang="ru-RU" dirty="0" err="1"/>
              <a:t>Estrella</a:t>
            </a:r>
            <a:r>
              <a:rPr lang="ru-RU" dirty="0"/>
              <a:t> – на втором месте: вспомнили ее 54% респондентов, из них 16% – первой. Третье место делят </a:t>
            </a:r>
            <a:r>
              <a:rPr lang="ru-RU" dirty="0" err="1"/>
              <a:t>Pringles</a:t>
            </a:r>
            <a:r>
              <a:rPr lang="ru-RU" dirty="0"/>
              <a:t> и </a:t>
            </a:r>
            <a:r>
              <a:rPr lang="ru-RU" dirty="0" err="1"/>
              <a:t>Lay’s</a:t>
            </a:r>
            <a:r>
              <a:rPr lang="ru-RU" dirty="0"/>
              <a:t> </a:t>
            </a:r>
            <a:r>
              <a:rPr lang="ru-RU" dirty="0" err="1"/>
              <a:t>Max</a:t>
            </a:r>
            <a:r>
              <a:rPr lang="ru-RU" dirty="0"/>
              <a:t>. «Можно говорить о монопольной позиции </a:t>
            </a:r>
            <a:r>
              <a:rPr lang="ru-RU" dirty="0" err="1"/>
              <a:t>Lay’s</a:t>
            </a:r>
            <a:r>
              <a:rPr lang="ru-RU" dirty="0"/>
              <a:t> на московском рынке – других значимых марок на сегодняшний день нет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Знание рекламы</a:t>
            </a:r>
            <a:endParaRPr lang="ru-RU" sz="3600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Знание рекламы марок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 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Лидерами по спонтанному знанию стали марки Lay’s и Lay’s Max (50% и 20% соответственно). 24% не смогли вспомнить без подсказки ни одну марку чипсов. Знание рекламы марок по карточке лишь немного лучше: помимо марок Lay’s и Lay’s Max, респонденты вспомнили Pringles (17%), Estrella (14%), Cheetos (9%). К такому уровню знания рекламы, каким обладают чипсы Lay’s, не смогла приблизиться ни одна другая марка.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  </a:t>
            </a:r>
            <a:r>
              <a:rPr kumimoji="0" lang="ru-RU" sz="2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900" b="1" i="0" u="none" strike="noStrike" cap="none" normalizeH="0" baseline="0" smtClean="0">
              <a:ln>
                <a:noFill/>
              </a:ln>
              <a:solidFill>
                <a:srgbClr val="6E6E6E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4578" name="Picture 2" descr="Знание рекламы марок чип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19"/>
            <a:ext cx="7488832" cy="462211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55892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Лидерами по спонтанному знанию стали марки </a:t>
            </a:r>
            <a:r>
              <a:rPr lang="ru-RU" dirty="0" err="1"/>
              <a:t>Lay’s</a:t>
            </a:r>
            <a:r>
              <a:rPr lang="ru-RU" dirty="0"/>
              <a:t> и </a:t>
            </a:r>
            <a:r>
              <a:rPr lang="ru-RU" dirty="0" err="1"/>
              <a:t>Lay’s</a:t>
            </a:r>
            <a:r>
              <a:rPr lang="ru-RU" dirty="0"/>
              <a:t> </a:t>
            </a:r>
            <a:r>
              <a:rPr lang="ru-RU" dirty="0" err="1"/>
              <a:t>Max</a:t>
            </a:r>
            <a:r>
              <a:rPr lang="ru-RU" dirty="0"/>
              <a:t> (50% и 20% соответственно).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1113</Words>
  <Application>Microsoft Office PowerPoint</Application>
  <PresentationFormat>Экран (4:3)</PresentationFormat>
  <Paragraphs>258</Paragraphs>
  <Slides>25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Тема Office</vt:lpstr>
      <vt:lpstr>Документ</vt:lpstr>
      <vt:lpstr>Вывод на рынок   молодежной марки чипсов</vt:lpstr>
      <vt:lpstr>Содержание</vt:lpstr>
      <vt:lpstr>Вводные</vt:lpstr>
      <vt:lpstr>О компании Pepsico</vt:lpstr>
      <vt:lpstr>Обзор рынка</vt:lpstr>
      <vt:lpstr>Структура рынка снековой продукции</vt:lpstr>
      <vt:lpstr>Темпы роста сегментов соленой снековой продукции, 2012 к 2011</vt:lpstr>
      <vt:lpstr>Знание марок</vt:lpstr>
      <vt:lpstr>Знание рекламы</vt:lpstr>
      <vt:lpstr>Какие марки покупают</vt:lpstr>
      <vt:lpstr>Имидж марок</vt:lpstr>
      <vt:lpstr>Имидж марок</vt:lpstr>
      <vt:lpstr>Презентация PowerPoint</vt:lpstr>
      <vt:lpstr>Исследование продукта – конкурента чипсы Pringles*</vt:lpstr>
      <vt:lpstr>Частота покупки чипсов Pringles</vt:lpstr>
      <vt:lpstr>Презентация PowerPoint</vt:lpstr>
      <vt:lpstr>Причины отказа от покупки чипсов Pringles</vt:lpstr>
      <vt:lpstr>Преимущества чипсов Pringles</vt:lpstr>
      <vt:lpstr>Преимущества  чипсов PRINGLES</vt:lpstr>
      <vt:lpstr>Недостатки марки чипсов PRINGLES </vt:lpstr>
      <vt:lpstr>Основные выводы по результатам исследования конкурента –чипсы Pringles</vt:lpstr>
      <vt:lpstr>SWOT -анализ</vt:lpstr>
      <vt:lpstr>Выводы к  SWOT</vt:lpstr>
      <vt:lpstr>Цель - увеличить прибыль Компании за счет создания нового продукта для перспективного сегмента</vt:lpstr>
      <vt:lpstr>БРЕНДИНГ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Вывод на рынок   молодежной марки чипсов</dc:title>
  <dc:creator>Надежда</dc:creator>
  <cp:lastModifiedBy>Хрусталева Надежда</cp:lastModifiedBy>
  <cp:revision>95</cp:revision>
  <dcterms:created xsi:type="dcterms:W3CDTF">2013-12-01T13:11:58Z</dcterms:created>
  <dcterms:modified xsi:type="dcterms:W3CDTF">2013-12-11T06:56:37Z</dcterms:modified>
</cp:coreProperties>
</file>