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6" r:id="rId6"/>
    <p:sldId id="263" r:id="rId7"/>
    <p:sldId id="267" r:id="rId8"/>
    <p:sldId id="268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FFFFCC"/>
    <a:srgbClr val="66FF99"/>
    <a:srgbClr val="FF0066"/>
    <a:srgbClr val="6600CC"/>
    <a:srgbClr val="0000FF"/>
    <a:srgbClr val="0099FF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Коэффициент конверсии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spPr>
              <a:solidFill>
                <a:srgbClr val="FF0066"/>
              </a:solidFill>
              <a:ln>
                <a:solidFill>
                  <a:srgbClr val="FFFF00"/>
                </a:solidFill>
              </a:ln>
            </c:spPr>
          </c:dPt>
          <c:dPt>
            <c:idx val="1"/>
            <c:spPr>
              <a:solidFill>
                <a:srgbClr val="FF0066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spPr>
              <a:solidFill>
                <a:srgbClr val="FF0066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spPr>
              <a:solidFill>
                <a:srgbClr val="FF0066"/>
              </a:solidFill>
              <a:ln>
                <a:solidFill>
                  <a:srgbClr val="FFFF00"/>
                </a:solidFill>
              </a:ln>
            </c:spPr>
          </c:dPt>
          <c:dLbls>
            <c:showVal val="1"/>
          </c:dLbls>
          <c:cat>
            <c:strRef>
              <c:f>Лист1!$A$2:$A$6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2.5000000000000001E-2</c:v>
                </c:pt>
                <c:pt idx="2">
                  <c:v>3.5000000000000003E-2</c:v>
                </c:pt>
                <c:pt idx="3">
                  <c:v>0.05</c:v>
                </c:pt>
              </c:numCache>
            </c:numRef>
          </c:val>
        </c:ser>
        <c:axId val="85658624"/>
        <c:axId val="86033920"/>
      </c:barChart>
      <c:catAx>
        <c:axId val="85658624"/>
        <c:scaling>
          <c:orientation val="minMax"/>
        </c:scaling>
        <c:axPos val="l"/>
        <c:tickLblPos val="nextTo"/>
        <c:crossAx val="86033920"/>
        <c:crosses val="autoZero"/>
        <c:auto val="1"/>
        <c:lblAlgn val="ctr"/>
        <c:lblOffset val="100"/>
      </c:catAx>
      <c:valAx>
        <c:axId val="86033920"/>
        <c:scaling>
          <c:orientation val="minMax"/>
        </c:scaling>
        <c:axPos val="b"/>
        <c:majorGridlines/>
        <c:numFmt formatCode="0.00%" sourceLinked="1"/>
        <c:tickLblPos val="nextTo"/>
        <c:crossAx val="856586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повторных покупок</c:v>
                </c:pt>
              </c:strCache>
            </c:strRef>
          </c:tx>
          <c:spPr>
            <a:solidFill>
              <a:srgbClr val="FF0066"/>
            </a:solidFill>
            <a:effectLst>
              <a:outerShdw blurRad="50800" dist="50800" dir="5400000" algn="ctr" rotWithShape="0">
                <a:srgbClr val="FFFF00"/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0.02</c:v>
                </c:pt>
                <c:pt idx="1">
                  <c:v>0.15</c:v>
                </c:pt>
                <c:pt idx="2">
                  <c:v>0.2</c:v>
                </c:pt>
                <c:pt idx="3">
                  <c:v>0.22</c:v>
                </c:pt>
              </c:numCache>
            </c:numRef>
          </c:val>
        </c:ser>
        <c:axId val="178313088"/>
        <c:axId val="170490880"/>
      </c:barChart>
      <c:catAx>
        <c:axId val="178313088"/>
        <c:scaling>
          <c:orientation val="minMax"/>
        </c:scaling>
        <c:axPos val="l"/>
        <c:numFmt formatCode="@" sourceLinked="1"/>
        <c:tickLblPos val="nextTo"/>
        <c:crossAx val="170490880"/>
        <c:crosses val="autoZero"/>
        <c:auto val="1"/>
        <c:lblAlgn val="ctr"/>
        <c:lblOffset val="100"/>
      </c:catAx>
      <c:valAx>
        <c:axId val="170490880"/>
        <c:scaling>
          <c:orientation val="minMax"/>
        </c:scaling>
        <c:axPos val="b"/>
        <c:majorGridlines/>
        <c:numFmt formatCode="0.00%" sourceLinked="1"/>
        <c:tickLblPos val="nextTo"/>
        <c:crossAx val="178313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чек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Лист1!$A$2:$A$5</c:f>
              <c:numCache>
                <c:formatCode>0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#,##0"р."</c:formatCode>
                <c:ptCount val="4"/>
                <c:pt idx="0">
                  <c:v>6000</c:v>
                </c:pt>
                <c:pt idx="1">
                  <c:v>9000</c:v>
                </c:pt>
                <c:pt idx="2">
                  <c:v>10000</c:v>
                </c:pt>
                <c:pt idx="3">
                  <c:v>11000</c:v>
                </c:pt>
              </c:numCache>
            </c:numRef>
          </c:val>
        </c:ser>
        <c:axId val="56743040"/>
        <c:axId val="56748672"/>
      </c:barChart>
      <c:catAx>
        <c:axId val="56743040"/>
        <c:scaling>
          <c:orientation val="minMax"/>
        </c:scaling>
        <c:axPos val="l"/>
        <c:numFmt formatCode="0" sourceLinked="1"/>
        <c:tickLblPos val="nextTo"/>
        <c:crossAx val="56748672"/>
        <c:crosses val="autoZero"/>
        <c:auto val="1"/>
        <c:lblAlgn val="ctr"/>
        <c:lblOffset val="100"/>
      </c:catAx>
      <c:valAx>
        <c:axId val="56748672"/>
        <c:scaling>
          <c:orientation val="minMax"/>
        </c:scaling>
        <c:axPos val="b"/>
        <c:majorGridlines/>
        <c:numFmt formatCode="#,##0&quot;р.&quot;" sourceLinked="1"/>
        <c:tickLblPos val="nextTo"/>
        <c:crossAx val="56743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288763432872772E-2"/>
          <c:y val="0"/>
          <c:w val="0.918336799881146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17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66FF"/>
              </a:solidFill>
            </c:spPr>
          </c:dPt>
          <c:dPt>
            <c:idx val="2"/>
            <c:explosion val="30"/>
            <c:spPr>
              <a:solidFill>
                <a:srgbClr val="6600CC"/>
              </a:solidFill>
            </c:spPr>
          </c:dPt>
          <c:dLbls>
            <c:dLbl>
              <c:idx val="0"/>
              <c:layout>
                <c:manualLayout>
                  <c:x val="-0.26128041696786625"/>
                  <c:y val="-8.3982945789598931E-2"/>
                </c:manualLayout>
              </c:layout>
              <c:showVal val="1"/>
            </c:dLbl>
            <c:dLbl>
              <c:idx val="1"/>
              <c:layout>
                <c:manualLayout>
                  <c:x val="0.14150943396226415"/>
                  <c:y val="-0.10409983466502046"/>
                </c:manualLayout>
              </c:layout>
              <c:showVal val="1"/>
            </c:dLbl>
            <c:dLbl>
              <c:idx val="2"/>
              <c:layout>
                <c:manualLayout>
                  <c:x val="-5.4721933343237753E-5"/>
                  <c:y val="3.5638824267896392E-3"/>
                </c:manualLayout>
              </c:layout>
              <c:showVal val="1"/>
            </c:dLbl>
            <c:txPr>
              <a:bodyPr/>
              <a:lstStyle/>
              <a:p>
                <a:pPr>
                  <a:defRPr sz="2200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Сайт</c:v>
                </c:pt>
                <c:pt idx="1">
                  <c:v>F-коммерция</c:v>
                </c:pt>
                <c:pt idx="2">
                  <c:v>Партнеры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3.5856980141633271E-2"/>
          <c:y val="0.69184060939075287"/>
          <c:w val="0.58363987520427874"/>
          <c:h val="0.30528729465972221"/>
        </c:manualLayout>
      </c:layout>
      <c:txPr>
        <a:bodyPr/>
        <a:lstStyle/>
        <a:p>
          <a:pPr>
            <a:defRPr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A4F1-266D-41FE-8D1E-AAA20E8FFEA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F4E2F-63F4-4636-BED2-B5D1A28BD9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4E2F-63F4-4636-BED2-B5D1A28BD9F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3F88-A0D1-492D-9837-EF8A427D3355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ED1A-49AF-4967-A395-460C9172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uzzle Pie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7620021" cy="57150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4429132"/>
            <a:ext cx="7772400" cy="178595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6600"/>
                </a:solidFill>
              </a:rPr>
              <a:t>ПЛАН МАРКЕТИНГА</a:t>
            </a:r>
            <a:endParaRPr lang="ru-RU" sz="7200" b="1" dirty="0">
              <a:solidFill>
                <a:srgbClr val="0066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omepage-Slid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643998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spc="10" dirty="0" smtClean="0">
              <a:solidFill>
                <a:srgbClr val="FFC000"/>
              </a:solidFill>
            </a:endParaRPr>
          </a:p>
          <a:p>
            <a:endParaRPr lang="ru-RU" sz="2400" b="1" spc="10" dirty="0" smtClean="0">
              <a:solidFill>
                <a:srgbClr val="FFC000"/>
              </a:solidFill>
            </a:endParaRPr>
          </a:p>
          <a:p>
            <a:endParaRPr lang="ru-RU" sz="2400" b="1" spc="10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Размещение </a:t>
            </a:r>
            <a:r>
              <a:rPr lang="ru-RU" sz="2400" b="1" spc="10" dirty="0" smtClean="0"/>
              <a:t>рекламы в Яндекс </a:t>
            </a:r>
            <a:r>
              <a:rPr lang="ru-RU" sz="2400" b="1" spc="10" dirty="0" err="1" smtClean="0"/>
              <a:t>Директе</a:t>
            </a:r>
            <a:r>
              <a:rPr lang="ru-RU" sz="2400" b="1" spc="10" dirty="0" smtClean="0"/>
              <a:t> и </a:t>
            </a:r>
            <a:r>
              <a:rPr lang="en-US" sz="2400" b="1" spc="10" dirty="0" smtClean="0"/>
              <a:t>Google </a:t>
            </a:r>
            <a:r>
              <a:rPr lang="en-US" sz="2400" b="1" spc="10" dirty="0" err="1" smtClean="0"/>
              <a:t>AdWords</a:t>
            </a:r>
            <a:endParaRPr lang="ru-RU" sz="2400" b="1" spc="1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Продвижение в социальных </a:t>
            </a:r>
            <a:r>
              <a:rPr lang="ru-RU" sz="2400" b="1" spc="10" dirty="0" smtClean="0"/>
              <a:t>сетях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b="1" spc="10" dirty="0" smtClean="0"/>
              <a:t>E</a:t>
            </a:r>
            <a:r>
              <a:rPr lang="ru-RU" sz="2400" b="1" spc="10" dirty="0" smtClean="0"/>
              <a:t>-</a:t>
            </a:r>
            <a:r>
              <a:rPr lang="en-US" sz="2400" b="1" spc="10" dirty="0" smtClean="0"/>
              <a:t>mail</a:t>
            </a:r>
            <a:r>
              <a:rPr lang="ru-RU" sz="2400" b="1" spc="10" dirty="0" smtClean="0"/>
              <a:t> рассылки</a:t>
            </a:r>
            <a:endParaRPr lang="ru-RU" sz="2400" spc="1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Партнерские (бонусные) </a:t>
            </a:r>
            <a:r>
              <a:rPr lang="ru-RU" sz="2400" b="1" spc="10" dirty="0" smtClean="0"/>
              <a:t>программы</a:t>
            </a:r>
            <a:endParaRPr lang="ru-RU" sz="2400" spc="1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Сайты со </a:t>
            </a:r>
            <a:r>
              <a:rPr lang="ru-RU" sz="2400" b="1" spc="10" dirty="0" smtClean="0"/>
              <a:t>скидками/купонами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Скидки</a:t>
            </a:r>
            <a:endParaRPr lang="ru-RU" sz="2400" spc="1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Подарочные карты </a:t>
            </a:r>
            <a:endParaRPr lang="ru-RU" sz="2400" b="1" spc="1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Сотрудничество с дизайнерами и марками одежды</a:t>
            </a:r>
            <a:endParaRPr lang="ru-RU" sz="2400" spc="1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Сотрудничество с </a:t>
            </a:r>
            <a:r>
              <a:rPr lang="ru-RU" sz="2400" b="1" spc="10" dirty="0" err="1" smtClean="0"/>
              <a:t>бюьти-блогерами</a:t>
            </a:r>
            <a:r>
              <a:rPr lang="ru-RU" sz="2400" b="1" spc="10" dirty="0" smtClean="0"/>
              <a:t> </a:t>
            </a:r>
            <a:endParaRPr lang="ru-RU" sz="2400" spc="1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spc="10" dirty="0" smtClean="0"/>
              <a:t>Сотрудничество с компаниями, работающими в сегменте целевой аудитории ИМ</a:t>
            </a:r>
            <a:endParaRPr lang="ru-RU" sz="2400" spc="10" dirty="0" smtClean="0"/>
          </a:p>
          <a:p>
            <a:endParaRPr lang="ru-RU" dirty="0" smtClean="0"/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8596" y="285728"/>
            <a:ext cx="8358246" cy="857256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Маркетинговые и рекламные мероприятия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rumsallaşma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4" y="3000372"/>
            <a:ext cx="3571876" cy="3571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6600CC"/>
                </a:solidFill>
              </a:rPr>
              <a:t>Краткосрочные цели на 1 год</a:t>
            </a:r>
            <a:endParaRPr lang="ru-RU" b="1" dirty="0">
              <a:solidFill>
                <a:srgbClr val="66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Выполнение плана продаж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 smtClean="0"/>
              <a:t>Отработка основных бизнес-процессов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 smtClean="0"/>
              <a:t>Создание </a:t>
            </a:r>
            <a:r>
              <a:rPr lang="ru-RU" dirty="0" err="1" smtClean="0"/>
              <a:t>офлайн</a:t>
            </a:r>
            <a:r>
              <a:rPr lang="ru-RU" dirty="0" smtClean="0"/>
              <a:t> и </a:t>
            </a:r>
            <a:r>
              <a:rPr lang="ru-RU" dirty="0" err="1" smtClean="0"/>
              <a:t>онлайн</a:t>
            </a:r>
            <a:r>
              <a:rPr lang="ru-RU" dirty="0" smtClean="0"/>
              <a:t> сервисов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 smtClean="0"/>
              <a:t>Запуск «сарафанного радио» среди целевой аудитории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on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388921"/>
            <a:ext cx="3143240" cy="232593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6600CC"/>
                </a:solidFill>
              </a:rPr>
              <a:t>Среднесрочные цели (1-3 года) 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8291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Увеличение </a:t>
            </a:r>
            <a:r>
              <a:rPr lang="ru-RU" dirty="0" smtClean="0"/>
              <a:t>оборота </a:t>
            </a:r>
            <a:r>
              <a:rPr lang="ru-RU" dirty="0" smtClean="0"/>
              <a:t>до 35 млн. руб</a:t>
            </a:r>
            <a:r>
              <a:rPr lang="ru-RU" dirty="0" smtClean="0"/>
              <a:t>./год </a:t>
            </a:r>
            <a:endParaRPr lang="ru-RU" dirty="0" smtClean="0"/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 smtClean="0"/>
              <a:t>положительного образа </a:t>
            </a:r>
            <a:r>
              <a:rPr lang="ru-RU" dirty="0" smtClean="0"/>
              <a:t>магазина</a:t>
            </a:r>
            <a:endParaRPr lang="ru-RU" dirty="0" smtClean="0"/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Расширение ассортимента </a:t>
            </a:r>
            <a:r>
              <a:rPr lang="ru-RU" dirty="0" smtClean="0"/>
              <a:t>ИМ</a:t>
            </a:r>
            <a:endParaRPr lang="ru-RU" dirty="0" smtClean="0"/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Создание </a:t>
            </a:r>
            <a:r>
              <a:rPr lang="ru-RU" dirty="0" smtClean="0"/>
              <a:t>собственной службы доставки</a:t>
            </a:r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Открытие </a:t>
            </a:r>
            <a:r>
              <a:rPr lang="ru-RU" dirty="0" err="1" smtClean="0"/>
              <a:t>шоу-румов</a:t>
            </a:r>
            <a:r>
              <a:rPr lang="ru-RU" dirty="0" smtClean="0"/>
              <a:t> в Москве и СПб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0121847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429132"/>
            <a:ext cx="2714612" cy="22238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6600CC"/>
                </a:solidFill>
              </a:rPr>
              <a:t>Долгосрочные цели (</a:t>
            </a:r>
            <a:r>
              <a:rPr lang="ru-RU" b="1" i="1" u="sng" dirty="0" smtClean="0">
                <a:solidFill>
                  <a:srgbClr val="6600CC"/>
                </a:solidFill>
              </a:rPr>
              <a:t>с </a:t>
            </a:r>
            <a:r>
              <a:rPr lang="ru-RU" b="1" i="1" u="sng" dirty="0" smtClean="0">
                <a:solidFill>
                  <a:srgbClr val="6600CC"/>
                </a:solidFill>
              </a:rPr>
              <a:t>4 года)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58138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Расширение </a:t>
            </a:r>
            <a:r>
              <a:rPr lang="ru-RU" dirty="0" smtClean="0"/>
              <a:t>ассортимента ИМ за счет обуви </a:t>
            </a:r>
            <a:r>
              <a:rPr lang="ru-RU" dirty="0" smtClean="0"/>
              <a:t>и одежды</a:t>
            </a:r>
            <a:endParaRPr lang="ru-RU" dirty="0" smtClean="0"/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Экспансия </a:t>
            </a:r>
            <a:r>
              <a:rPr lang="ru-RU" dirty="0" smtClean="0"/>
              <a:t>в регионы</a:t>
            </a:r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Открытие </a:t>
            </a:r>
            <a:r>
              <a:rPr lang="ru-RU" dirty="0" smtClean="0"/>
              <a:t>пунктов </a:t>
            </a:r>
            <a:r>
              <a:rPr lang="ru-RU" dirty="0" err="1" smtClean="0"/>
              <a:t>самовывоза</a:t>
            </a:r>
            <a:r>
              <a:rPr lang="ru-RU" dirty="0" smtClean="0"/>
              <a:t> с </a:t>
            </a:r>
            <a:endParaRPr lang="ru-RU" dirty="0" smtClean="0"/>
          </a:p>
          <a:p>
            <a:pPr>
              <a:spcBef>
                <a:spcPts val="2400"/>
              </a:spcBef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шоу-румами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городах-миллионниках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Плановые показатели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500042"/>
          <a:ext cx="8229600" cy="559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11354-4868x364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6020"/>
            <a:ext cx="4038600" cy="26943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Продажи</a:t>
            </a:r>
            <a:endParaRPr lang="ru-RU" sz="48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28596" y="157161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7374367_1542586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175"/>
            <a:ext cx="9144000" cy="6103649"/>
          </a:xfrm>
          <a:prstGeom prst="rect">
            <a:avLst/>
          </a:prstGeom>
        </p:spPr>
      </p:pic>
      <p:pic>
        <p:nvPicPr>
          <p:cNvPr id="5" name="Рисунок 4" descr="luxfon.com_189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621" y="0"/>
            <a:ext cx="958834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7772400" cy="4483115"/>
          </a:xfrm>
        </p:spPr>
        <p:txBody>
          <a:bodyPr/>
          <a:lstStyle/>
          <a:p>
            <a:pPr algn="l">
              <a:spcBef>
                <a:spcPts val="2400"/>
              </a:spcBef>
              <a:buClr>
                <a:srgbClr val="0000FF"/>
              </a:buClr>
            </a:pPr>
            <a:r>
              <a:rPr lang="ru-RU" dirty="0" smtClean="0">
                <a:solidFill>
                  <a:schemeClr val="bg1"/>
                </a:solidFill>
              </a:rPr>
              <a:t>Женщины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возраст 25-35 лет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высшее образование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высокий и средний доход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-428660" y="357167"/>
            <a:ext cx="6786610" cy="114300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      КТО </a:t>
            </a:r>
            <a:r>
              <a:rPr lang="ru-RU" sz="5400" b="1" dirty="0" smtClean="0">
                <a:solidFill>
                  <a:srgbClr val="FF0066"/>
                </a:solidFill>
              </a:rPr>
              <a:t>НАШ КЛИЕНТ?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1042</TotalTime>
  <Words>159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ПЛАН МАРКЕТИНГА</vt:lpstr>
      <vt:lpstr>Краткосрочные цели на 1 год</vt:lpstr>
      <vt:lpstr>Среднесрочные цели (1-3 года) </vt:lpstr>
      <vt:lpstr>Долгосрочные цели (с 4 года) </vt:lpstr>
      <vt:lpstr>Плановые показатели проекта</vt:lpstr>
      <vt:lpstr>Слайд 6</vt:lpstr>
      <vt:lpstr>Слайд 7</vt:lpstr>
      <vt:lpstr>Продажи</vt:lpstr>
      <vt:lpstr>Женщины   возраст 25-35 лет  высшее образование  высокий и средний доход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Ирина</dc:creator>
  <cp:lastModifiedBy> Ирина</cp:lastModifiedBy>
  <cp:revision>105</cp:revision>
  <dcterms:created xsi:type="dcterms:W3CDTF">2014-06-28T12:47:53Z</dcterms:created>
  <dcterms:modified xsi:type="dcterms:W3CDTF">2014-06-30T19:59:41Z</dcterms:modified>
</cp:coreProperties>
</file>