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4" r:id="rId6"/>
    <p:sldId id="259" r:id="rId7"/>
    <p:sldId id="268" r:id="rId8"/>
    <p:sldId id="263" r:id="rId9"/>
    <p:sldId id="269" r:id="rId10"/>
    <p:sldId id="265" r:id="rId11"/>
    <p:sldId id="27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29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817" autoAdjust="0"/>
  </p:normalViewPr>
  <p:slideViewPr>
    <p:cSldViewPr snapToGrid="0">
      <p:cViewPr varScale="1">
        <p:scale>
          <a:sx n="53" d="100"/>
          <a:sy n="53" d="100"/>
        </p:scale>
        <p:origin x="677" y="-259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Лист1!$A$2:$A$13</c:f>
              <c:strCache>
                <c:ptCount val="12"/>
                <c:pt idx="0">
                  <c:v>1 месяц</c:v>
                </c:pt>
                <c:pt idx="1">
                  <c:v>2 месяц</c:v>
                </c:pt>
                <c:pt idx="2">
                  <c:v>3 месяц</c:v>
                </c:pt>
                <c:pt idx="3">
                  <c:v>4 месяц</c:v>
                </c:pt>
                <c:pt idx="4">
                  <c:v>5 месяц</c:v>
                </c:pt>
                <c:pt idx="5">
                  <c:v>6 месяц</c:v>
                </c:pt>
                <c:pt idx="6">
                  <c:v>7 месяц</c:v>
                </c:pt>
                <c:pt idx="7">
                  <c:v>8 месяц</c:v>
                </c:pt>
                <c:pt idx="8">
                  <c:v>9 месяц</c:v>
                </c:pt>
                <c:pt idx="9">
                  <c:v>10 месяц</c:v>
                </c:pt>
                <c:pt idx="10">
                  <c:v>11 месяц</c:v>
                </c:pt>
                <c:pt idx="11">
                  <c:v>12 месяц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3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Затраты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Лист1!$A$2:$A$13</c:f>
              <c:strCache>
                <c:ptCount val="12"/>
                <c:pt idx="0">
                  <c:v>1 месяц</c:v>
                </c:pt>
                <c:pt idx="1">
                  <c:v>2 месяц</c:v>
                </c:pt>
                <c:pt idx="2">
                  <c:v>3 месяц</c:v>
                </c:pt>
                <c:pt idx="3">
                  <c:v>4 месяц</c:v>
                </c:pt>
                <c:pt idx="4">
                  <c:v>5 месяц</c:v>
                </c:pt>
                <c:pt idx="5">
                  <c:v>6 месяц</c:v>
                </c:pt>
                <c:pt idx="6">
                  <c:v>7 месяц</c:v>
                </c:pt>
                <c:pt idx="7">
                  <c:v>8 месяц</c:v>
                </c:pt>
                <c:pt idx="8">
                  <c:v>9 месяц</c:v>
                </c:pt>
                <c:pt idx="9">
                  <c:v>10 месяц</c:v>
                </c:pt>
                <c:pt idx="10">
                  <c:v>11 месяц</c:v>
                </c:pt>
                <c:pt idx="11">
                  <c:v>12 месяц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8</c:v>
                </c:pt>
                <c:pt idx="1">
                  <c:v>5</c:v>
                </c:pt>
                <c:pt idx="2">
                  <c:v>5</c:v>
                </c:pt>
                <c:pt idx="3">
                  <c:v>2</c:v>
                </c:pt>
                <c:pt idx="4">
                  <c:v>2</c:v>
                </c:pt>
                <c:pt idx="5">
                  <c:v>5</c:v>
                </c:pt>
                <c:pt idx="6">
                  <c:v>2</c:v>
                </c:pt>
                <c:pt idx="7">
                  <c:v>5</c:v>
                </c:pt>
                <c:pt idx="8">
                  <c:v>5</c:v>
                </c:pt>
                <c:pt idx="9">
                  <c:v>2</c:v>
                </c:pt>
                <c:pt idx="10">
                  <c:v>2</c:v>
                </c:pt>
                <c:pt idx="1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9268048"/>
        <c:axId val="349268440"/>
      </c:barChart>
      <c:lineChart>
        <c:grouping val="standar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Кредит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Лист1!$A$2:$A$13</c:f>
              <c:strCache>
                <c:ptCount val="12"/>
                <c:pt idx="0">
                  <c:v>1 месяц</c:v>
                </c:pt>
                <c:pt idx="1">
                  <c:v>2 месяц</c:v>
                </c:pt>
                <c:pt idx="2">
                  <c:v>3 месяц</c:v>
                </c:pt>
                <c:pt idx="3">
                  <c:v>4 месяц</c:v>
                </c:pt>
                <c:pt idx="4">
                  <c:v>5 месяц</c:v>
                </c:pt>
                <c:pt idx="5">
                  <c:v>6 месяц</c:v>
                </c:pt>
                <c:pt idx="6">
                  <c:v>7 месяц</c:v>
                </c:pt>
                <c:pt idx="7">
                  <c:v>8 месяц</c:v>
                </c:pt>
                <c:pt idx="8">
                  <c:v>9 месяц</c:v>
                </c:pt>
                <c:pt idx="9">
                  <c:v>10 месяц</c:v>
                </c:pt>
                <c:pt idx="10">
                  <c:v>11 месяц</c:v>
                </c:pt>
                <c:pt idx="11">
                  <c:v>12 месяц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11</c:v>
                </c:pt>
                <c:pt idx="1">
                  <c:v>10</c:v>
                </c:pt>
                <c:pt idx="2">
                  <c:v>9</c:v>
                </c:pt>
                <c:pt idx="3">
                  <c:v>7</c:v>
                </c:pt>
                <c:pt idx="4">
                  <c:v>5</c:v>
                </c:pt>
                <c:pt idx="5">
                  <c:v>3</c:v>
                </c:pt>
                <c:pt idx="6">
                  <c:v>1</c:v>
                </c:pt>
                <c:pt idx="7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9264520"/>
        <c:axId val="349272360"/>
      </c:lineChart>
      <c:catAx>
        <c:axId val="349264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9272360"/>
        <c:crosses val="autoZero"/>
        <c:auto val="1"/>
        <c:lblAlgn val="ctr"/>
        <c:lblOffset val="100"/>
        <c:noMultiLvlLbl val="0"/>
      </c:catAx>
      <c:valAx>
        <c:axId val="349272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9264520"/>
        <c:crosses val="autoZero"/>
        <c:crossBetween val="between"/>
      </c:valAx>
      <c:valAx>
        <c:axId val="34926844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9268048"/>
        <c:crosses val="max"/>
        <c:crossBetween val="between"/>
      </c:valAx>
      <c:catAx>
        <c:axId val="3492680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492684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5A69-9492-4319-A253-98980406B617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0F61E-54C0-4DB1-BAF1-1961C3BBB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260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5A69-9492-4319-A253-98980406B617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0F61E-54C0-4DB1-BAF1-1961C3BBB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03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5A69-9492-4319-A253-98980406B617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0F61E-54C0-4DB1-BAF1-1961C3BBB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027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5A69-9492-4319-A253-98980406B617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0F61E-54C0-4DB1-BAF1-1961C3BBB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19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5A69-9492-4319-A253-98980406B617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0F61E-54C0-4DB1-BAF1-1961C3BBB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16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5A69-9492-4319-A253-98980406B617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0F61E-54C0-4DB1-BAF1-1961C3BBB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208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5A69-9492-4319-A253-98980406B617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0F61E-54C0-4DB1-BAF1-1961C3BBB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124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5A69-9492-4319-A253-98980406B617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0F61E-54C0-4DB1-BAF1-1961C3BBB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3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5A69-9492-4319-A253-98980406B617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0F61E-54C0-4DB1-BAF1-1961C3BBB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0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5A69-9492-4319-A253-98980406B617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0F61E-54C0-4DB1-BAF1-1961C3BBB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322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5A69-9492-4319-A253-98980406B617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0F61E-54C0-4DB1-BAF1-1961C3BBB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16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C5A69-9492-4319-A253-98980406B617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0F61E-54C0-4DB1-BAF1-1961C3BBBC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331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569029"/>
            <a:ext cx="9144000" cy="940934"/>
          </a:xfrm>
        </p:spPr>
        <p:txBody>
          <a:bodyPr>
            <a:normAutofit fontScale="90000"/>
          </a:bodyPr>
          <a:lstStyle/>
          <a:p>
            <a:r>
              <a:rPr lang="ru-RU" b="1" i="1" u="sng" dirty="0" smtClean="0">
                <a:solidFill>
                  <a:srgbClr val="002060"/>
                </a:solidFill>
              </a:rPr>
              <a:t/>
            </a:r>
            <a:br>
              <a:rPr lang="ru-RU" b="1" i="1" u="sng" dirty="0" smtClean="0">
                <a:solidFill>
                  <a:srgbClr val="002060"/>
                </a:solidFill>
              </a:rPr>
            </a:br>
            <a:r>
              <a:rPr lang="ru-RU" b="1" i="1" u="sng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Финансовый план</a:t>
            </a:r>
            <a:endParaRPr lang="ru-RU" b="1" i="1" u="sng" dirty="0">
              <a:solidFill>
                <a:srgbClr val="00206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348819"/>
          </a:xfrm>
        </p:spPr>
        <p:txBody>
          <a:bodyPr>
            <a:normAutofit/>
          </a:bodyPr>
          <a:lstStyle/>
          <a:p>
            <a:pPr algn="just"/>
            <a:endParaRPr lang="ru-RU" sz="2000" b="1" i="1" dirty="0" smtClean="0">
              <a:solidFill>
                <a:srgbClr val="002060"/>
              </a:solidFill>
            </a:endParaRPr>
          </a:p>
          <a:p>
            <a:pPr algn="just"/>
            <a:r>
              <a:rPr lang="ru-RU" sz="2000" b="1" i="1" dirty="0" smtClean="0">
                <a:solidFill>
                  <a:srgbClr val="002060"/>
                </a:solidFill>
              </a:rPr>
              <a:t>Формирование бизнес-плана любого проекта требует, как мы уже понимаем, участия многих специалистов. И роль финансового плана в этом процессе, пожалуй, одна из ключевых. Ведь именно сопоставление финансовых показателей и уровня риска проекта дает возможность руководителю или (и) собственнику принять обоснованное решение. 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4267200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87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1814629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Рассчитаем </a:t>
            </a:r>
            <a:r>
              <a:rPr lang="en-US" sz="2000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ru-RU" sz="2000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запас </a:t>
            </a:r>
            <a:r>
              <a:rPr lang="en-US" sz="2000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ru-RU" sz="2000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прочности </a:t>
            </a:r>
            <a:r>
              <a:rPr lang="en-US" sz="2000" b="1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: </a:t>
            </a:r>
          </a:p>
          <a:p>
            <a:r>
              <a:rPr lang="ru-RU" dirty="0" smtClean="0"/>
              <a:t>процентное </a:t>
            </a:r>
            <a:r>
              <a:rPr lang="ru-RU" dirty="0"/>
              <a:t>отклонение фактической выручки от пороговой</a:t>
            </a:r>
            <a:r>
              <a:rPr lang="ru-RU" sz="2000" b="1" u="sng" dirty="0" smtClean="0"/>
              <a:t>:</a:t>
            </a:r>
            <a:r>
              <a:rPr lang="en-US" sz="2000" b="1" u="sng" dirty="0" smtClean="0"/>
              <a:t> </a:t>
            </a:r>
            <a:r>
              <a:rPr lang="ru-RU" sz="2000" b="1" u="sng" dirty="0" err="1" smtClean="0"/>
              <a:t>St</a:t>
            </a:r>
            <a:r>
              <a:rPr lang="ru-RU" sz="2000" b="1" u="sng" dirty="0" smtClean="0"/>
              <a:t> </a:t>
            </a:r>
            <a:r>
              <a:rPr lang="ru-RU" sz="2000" b="1" u="sng" dirty="0"/>
              <a:t>= (R-R1)/R х100%,</a:t>
            </a:r>
          </a:p>
          <a:p>
            <a:r>
              <a:rPr lang="ru-RU" dirty="0"/>
              <a:t>где </a:t>
            </a:r>
            <a:r>
              <a:rPr lang="ru-RU" dirty="0" err="1"/>
              <a:t>St</a:t>
            </a:r>
            <a:r>
              <a:rPr lang="ru-RU" dirty="0"/>
              <a:t> - запас прочности, R- фактическая выручка, R1- пороговая выручка.</a:t>
            </a:r>
          </a:p>
          <a:p>
            <a:endParaRPr lang="en-US" dirty="0" smtClean="0"/>
          </a:p>
          <a:p>
            <a:r>
              <a:rPr lang="ru-RU" dirty="0" smtClean="0"/>
              <a:t>Чем </a:t>
            </a:r>
            <a:r>
              <a:rPr lang="ru-RU" dirty="0"/>
              <a:t>больше запас прочности, тем лучше для  </a:t>
            </a:r>
            <a:r>
              <a:rPr lang="ru-RU" dirty="0" smtClean="0"/>
              <a:t>стабильного положения интернет-магазина. </a:t>
            </a:r>
          </a:p>
          <a:p>
            <a:r>
              <a:rPr lang="ru-RU" b="1" dirty="0" err="1" smtClean="0"/>
              <a:t>St</a:t>
            </a:r>
            <a:r>
              <a:rPr lang="ru-RU" b="1" dirty="0" smtClean="0"/>
              <a:t> </a:t>
            </a:r>
            <a:r>
              <a:rPr lang="ru-RU" b="1" dirty="0"/>
              <a:t>= </a:t>
            </a:r>
            <a:r>
              <a:rPr lang="ru-RU" b="1" dirty="0" smtClean="0"/>
              <a:t>(500000 </a:t>
            </a:r>
            <a:r>
              <a:rPr lang="ru-RU" b="1" dirty="0"/>
              <a:t>- </a:t>
            </a:r>
            <a:r>
              <a:rPr lang="ru-RU" b="1" dirty="0" smtClean="0"/>
              <a:t>375000)/500000*100</a:t>
            </a:r>
            <a:r>
              <a:rPr lang="ru-RU" b="1" dirty="0"/>
              <a:t>% </a:t>
            </a:r>
            <a:r>
              <a:rPr lang="ru-RU" b="1" dirty="0" smtClean="0"/>
              <a:t>= 25 %</a:t>
            </a:r>
            <a:endParaRPr lang="ru-RU" b="1" dirty="0"/>
          </a:p>
          <a:p>
            <a:r>
              <a:rPr lang="ru-RU" dirty="0"/>
              <a:t>Значение запаса прочности </a:t>
            </a:r>
            <a:r>
              <a:rPr lang="ru-RU" dirty="0" smtClean="0"/>
              <a:t>25% </a:t>
            </a:r>
            <a:r>
              <a:rPr lang="ru-RU" dirty="0"/>
              <a:t>показывает, </a:t>
            </a:r>
            <a:endParaRPr lang="ru-RU" dirty="0" smtClean="0"/>
          </a:p>
          <a:p>
            <a:r>
              <a:rPr lang="ru-RU" dirty="0" smtClean="0"/>
              <a:t>что </a:t>
            </a:r>
            <a:r>
              <a:rPr lang="ru-RU" dirty="0"/>
              <a:t>если выручка </a:t>
            </a:r>
            <a:r>
              <a:rPr lang="ru-RU" dirty="0" smtClean="0"/>
              <a:t>Интерне-магазина </a:t>
            </a:r>
            <a:r>
              <a:rPr lang="ru-RU" dirty="0"/>
              <a:t>сократится менее, чем на </a:t>
            </a:r>
            <a:r>
              <a:rPr lang="ru-RU" dirty="0" smtClean="0"/>
              <a:t>25%, </a:t>
            </a:r>
            <a:r>
              <a:rPr lang="ru-RU" dirty="0"/>
              <a:t>то </a:t>
            </a:r>
            <a:r>
              <a:rPr lang="ru-RU" dirty="0" smtClean="0"/>
              <a:t>получится </a:t>
            </a:r>
            <a:r>
              <a:rPr lang="ru-RU" dirty="0"/>
              <a:t>прибыль; </a:t>
            </a:r>
            <a:endParaRPr lang="ru-RU" dirty="0" smtClean="0"/>
          </a:p>
          <a:p>
            <a:r>
              <a:rPr lang="ru-RU" dirty="0" smtClean="0"/>
              <a:t>если </a:t>
            </a:r>
            <a:r>
              <a:rPr lang="ru-RU" dirty="0"/>
              <a:t>больше, чем на </a:t>
            </a:r>
            <a:r>
              <a:rPr lang="ru-RU" dirty="0" smtClean="0"/>
              <a:t>25% - будет убыток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  <a:p>
            <a:r>
              <a:rPr lang="ru-RU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Произведен оценку эффективности Интернет-магазина</a:t>
            </a:r>
            <a:r>
              <a:rPr lang="en-US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:</a:t>
            </a:r>
            <a:endParaRPr lang="ru-RU" b="1" u="sng" dirty="0" smtClean="0">
              <a:solidFill>
                <a:srgbClr val="FF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ru-RU" dirty="0" smtClean="0"/>
              <a:t> </a:t>
            </a:r>
            <a:r>
              <a:rPr lang="en-US" dirty="0" smtClean="0"/>
              <a:t>- </a:t>
            </a:r>
            <a:r>
              <a:rPr lang="ru-RU" dirty="0" smtClean="0"/>
              <a:t>чистой </a:t>
            </a:r>
            <a:r>
              <a:rPr lang="ru-RU" dirty="0"/>
              <a:t>приведенной (дисконтированной) стоимости - </a:t>
            </a:r>
            <a:r>
              <a:rPr lang="ru-RU" dirty="0" smtClean="0"/>
              <a:t>NPV,</a:t>
            </a:r>
            <a:endParaRPr lang="en-US" dirty="0" smtClean="0"/>
          </a:p>
          <a:p>
            <a:r>
              <a:rPr lang="en-US" dirty="0" smtClean="0"/>
              <a:t> - </a:t>
            </a:r>
            <a:r>
              <a:rPr lang="ru-RU" dirty="0" smtClean="0"/>
              <a:t> </a:t>
            </a:r>
            <a:r>
              <a:rPr lang="ru-RU" dirty="0"/>
              <a:t>срока окупаемости - PB </a:t>
            </a:r>
            <a:r>
              <a:rPr lang="ru-RU" dirty="0" smtClean="0"/>
              <a:t>,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-   </a:t>
            </a:r>
            <a:r>
              <a:rPr lang="ru-RU" dirty="0" smtClean="0"/>
              <a:t>индекса </a:t>
            </a:r>
            <a:r>
              <a:rPr lang="ru-RU" dirty="0"/>
              <a:t>рентабельности - PI </a:t>
            </a:r>
            <a:r>
              <a:rPr lang="ru-RU" dirty="0" smtClean="0"/>
              <a:t> и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-  </a:t>
            </a:r>
            <a:r>
              <a:rPr lang="ru-RU" dirty="0" smtClean="0"/>
              <a:t> </a:t>
            </a:r>
            <a:r>
              <a:rPr lang="ru-RU" dirty="0"/>
              <a:t>внутренней нормы доходности - IRR </a:t>
            </a:r>
            <a:r>
              <a:rPr lang="en-US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Названные показатели вычисляются на основе плана денежного потока </a:t>
            </a:r>
            <a:r>
              <a:rPr lang="ru-RU" dirty="0" smtClean="0"/>
              <a:t>нашего </a:t>
            </a:r>
            <a:r>
              <a:rPr lang="ru-RU" dirty="0"/>
              <a:t>проекта.</a:t>
            </a:r>
          </a:p>
          <a:p>
            <a:r>
              <a:rPr lang="ru-RU" dirty="0" smtClean="0"/>
              <a:t>Знаем, что показатели эффективности денежного потока рассчитываются по формуле</a:t>
            </a:r>
            <a:r>
              <a:rPr lang="en-US" dirty="0" smtClean="0"/>
              <a:t>:</a:t>
            </a:r>
          </a:p>
          <a:p>
            <a:endParaRPr lang="ru-RU" dirty="0" smtClean="0"/>
          </a:p>
          <a:p>
            <a:r>
              <a:rPr lang="ru-RU" dirty="0" smtClean="0"/>
              <a:t>Где</a:t>
            </a:r>
            <a:r>
              <a:rPr lang="en-US" dirty="0" smtClean="0"/>
              <a:t>: r – </a:t>
            </a:r>
            <a:r>
              <a:rPr lang="ru-RU" dirty="0" smtClean="0"/>
              <a:t>это ставка дисконтирования</a:t>
            </a:r>
          </a:p>
          <a:p>
            <a:r>
              <a:rPr lang="ru-RU" dirty="0" smtClean="0"/>
              <a:t>         </a:t>
            </a:r>
            <a:r>
              <a:rPr lang="en-US" dirty="0" smtClean="0"/>
              <a:t>I –  </a:t>
            </a:r>
            <a:r>
              <a:rPr lang="ru-RU" dirty="0" smtClean="0"/>
              <a:t>начальные инвестиции</a:t>
            </a:r>
          </a:p>
          <a:p>
            <a:r>
              <a:rPr lang="ru-RU" dirty="0"/>
              <a:t> </a:t>
            </a:r>
            <a:r>
              <a:rPr lang="ru-RU" dirty="0" smtClean="0"/>
              <a:t>        </a:t>
            </a:r>
            <a:r>
              <a:rPr lang="en-US" dirty="0" err="1" smtClean="0"/>
              <a:t>Rk</a:t>
            </a:r>
            <a:r>
              <a:rPr lang="en-US" dirty="0" smtClean="0"/>
              <a:t> – </a:t>
            </a:r>
            <a:r>
              <a:rPr lang="ru-RU" dirty="0" smtClean="0"/>
              <a:t>денежные потоки        </a:t>
            </a:r>
            <a:endParaRPr lang="en-US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487" y="4845277"/>
            <a:ext cx="1883827" cy="621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875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657" y="145143"/>
            <a:ext cx="12032343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Исходя из наших данных приведенных в таблице «Реалистичный прогноз ДДС» рассчитаем показатели  за </a:t>
            </a:r>
            <a:r>
              <a:rPr lang="ru-RU" dirty="0" smtClean="0"/>
              <a:t>первый год.  </a:t>
            </a:r>
            <a:r>
              <a:rPr lang="ru-RU" dirty="0" smtClean="0"/>
              <a:t>В результате получаем, понимая, что денежные потоки </a:t>
            </a:r>
            <a:r>
              <a:rPr lang="ru-RU" dirty="0" smtClean="0"/>
              <a:t>–</a:t>
            </a:r>
            <a:r>
              <a:rPr lang="ru-RU" dirty="0" smtClean="0"/>
              <a:t> </a:t>
            </a:r>
            <a:r>
              <a:rPr lang="ru-RU" dirty="0"/>
              <a:t>это сумма денежных потоков от операционной, инвестиционной и финансовой </a:t>
            </a:r>
            <a:r>
              <a:rPr lang="ru-RU" dirty="0" smtClean="0"/>
              <a:t>деятельности (иными словами</a:t>
            </a:r>
            <a:r>
              <a:rPr lang="ru-RU" dirty="0"/>
              <a:t>, это разница между суммой всех поступлений </a:t>
            </a:r>
            <a:r>
              <a:rPr lang="ru-RU" dirty="0" smtClean="0"/>
              <a:t>и </a:t>
            </a:r>
            <a:r>
              <a:rPr lang="ru-RU" dirty="0"/>
              <a:t>суммой всех </a:t>
            </a:r>
            <a:r>
              <a:rPr lang="ru-RU" dirty="0" smtClean="0"/>
              <a:t>оплат </a:t>
            </a:r>
            <a:r>
              <a:rPr lang="ru-RU" dirty="0"/>
              <a:t>за один и тот же </a:t>
            </a:r>
            <a:r>
              <a:rPr lang="ru-RU" dirty="0" smtClean="0"/>
              <a:t>период)</a:t>
            </a:r>
            <a:r>
              <a:rPr lang="en-US" dirty="0" smtClean="0"/>
              <a:t>:</a:t>
            </a:r>
            <a:endParaRPr lang="en-US" dirty="0" smtClean="0"/>
          </a:p>
          <a:p>
            <a:r>
              <a:rPr lang="en-US" b="1" u="sng" dirty="0" smtClean="0">
                <a:solidFill>
                  <a:srgbClr val="FF0000"/>
                </a:solidFill>
              </a:rPr>
              <a:t>NPV</a:t>
            </a:r>
            <a:r>
              <a:rPr lang="ru-RU" b="1" u="sng" dirty="0" smtClean="0">
                <a:solidFill>
                  <a:srgbClr val="FF0000"/>
                </a:solidFill>
              </a:rPr>
              <a:t> </a:t>
            </a:r>
            <a:r>
              <a:rPr lang="ru-RU" b="1" u="sng" dirty="0" smtClean="0">
                <a:solidFill>
                  <a:srgbClr val="FF0000"/>
                </a:solidFill>
              </a:rPr>
              <a:t>=( </a:t>
            </a:r>
            <a:r>
              <a:rPr lang="ru-RU" b="1" u="sng" dirty="0" smtClean="0">
                <a:solidFill>
                  <a:srgbClr val="FF0000"/>
                </a:solidFill>
              </a:rPr>
              <a:t>(</a:t>
            </a:r>
            <a:r>
              <a:rPr lang="ru-RU" b="1" u="sng" dirty="0" smtClean="0">
                <a:solidFill>
                  <a:srgbClr val="FF0000"/>
                </a:solidFill>
              </a:rPr>
              <a:t>813000</a:t>
            </a:r>
            <a:r>
              <a:rPr lang="ru-RU" b="1" u="sng" dirty="0" smtClean="0">
                <a:solidFill>
                  <a:srgbClr val="FF0000"/>
                </a:solidFill>
              </a:rPr>
              <a:t>/1+0.25)-1000000) =</a:t>
            </a:r>
            <a:r>
              <a:rPr lang="ru-RU" b="1" u="sng" dirty="0" smtClean="0">
                <a:solidFill>
                  <a:srgbClr val="FF0000"/>
                </a:solidFill>
              </a:rPr>
              <a:t> -349000</a:t>
            </a:r>
          </a:p>
          <a:p>
            <a:r>
              <a:rPr lang="ru-RU" b="1" u="sng" dirty="0" smtClean="0">
                <a:solidFill>
                  <a:srgbClr val="FF0000"/>
                </a:solidFill>
              </a:rPr>
              <a:t>В данном случае наш Интернет-магазин при стабильном постоянном доходе не окупит себя в первый год. Это произойдет на втором году работы. Так как</a:t>
            </a:r>
            <a:r>
              <a:rPr lang="en-US" b="1" u="sng" dirty="0" smtClean="0">
                <a:solidFill>
                  <a:srgbClr val="FF0000"/>
                </a:solidFill>
              </a:rPr>
              <a:t>:</a:t>
            </a:r>
            <a:endParaRPr lang="en-US" b="1" u="sng" dirty="0">
              <a:solidFill>
                <a:srgbClr val="FF0000"/>
              </a:solidFill>
            </a:endParaRPr>
          </a:p>
          <a:p>
            <a:r>
              <a:rPr lang="en-US" b="1" u="sng" dirty="0" smtClean="0">
                <a:solidFill>
                  <a:srgbClr val="FF0000"/>
                </a:solidFill>
              </a:rPr>
              <a:t>813000</a:t>
            </a:r>
            <a:r>
              <a:rPr lang="ru-RU" b="1" u="sng" dirty="0" smtClean="0">
                <a:solidFill>
                  <a:srgbClr val="FF0000"/>
                </a:solidFill>
              </a:rPr>
              <a:t>/1.25 = 650400 , а наши кредит с процентами составляет 1.120.000 рублей. </a:t>
            </a:r>
          </a:p>
          <a:p>
            <a:r>
              <a:rPr lang="ru-RU" b="1" u="sng" dirty="0" smtClean="0">
                <a:solidFill>
                  <a:srgbClr val="FF0000"/>
                </a:solidFill>
              </a:rPr>
              <a:t>Ставку дисконтирования мы приняли 25%. Т. е. срок окупаемости нашего проекта 2 года.</a:t>
            </a:r>
          </a:p>
          <a:p>
            <a:endParaRPr lang="ru-RU" b="1" u="sng" dirty="0">
              <a:solidFill>
                <a:srgbClr val="FF0000"/>
              </a:solidFill>
            </a:endParaRPr>
          </a:p>
          <a:p>
            <a:r>
              <a:rPr lang="ru-RU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ассмотрим для сравнения пессимистичный прогноз когда чистый денежный поток за год работы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Pk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равен 213 тыс.</a:t>
            </a:r>
          </a:p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 этом случае срок окупаемости значительно увеличится так как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::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213000/1.25 = 170400 рублей (это шестая часть от вложенных нами кредитных средств)</a:t>
            </a:r>
          </a:p>
          <a:p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Проанализировав данный проект, можно  в заключении отметить, что существуют риски, которые выше были названы. Но так же нужно сказать, что при росте выручки ( и чем быстрее это произойдет, тем выгоднее для проекта) 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происходит  увеличение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объемов реализации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(если мы будет закупать товар и наращивать базу ТМЦ), что приведет к оборачиваемости оборотных средств и 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повышению рентабельности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капитала. А мы знаем , что при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ускорении оборачиваемости оборотных средств всегда происходит их относительное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высвобождение, соответственно тем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эффективнее используется оборотный капитал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! </a:t>
            </a:r>
          </a:p>
          <a:p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2000" b="1" u="sng" dirty="0" smtClean="0">
                <a:solidFill>
                  <a:srgbClr val="00B0F0"/>
                </a:solidFill>
              </a:rPr>
              <a:t>«Замечено</a:t>
            </a:r>
            <a:r>
              <a:rPr lang="ru-RU" sz="2000" b="1" u="sng" dirty="0">
                <a:solidFill>
                  <a:srgbClr val="00B0F0"/>
                </a:solidFill>
              </a:rPr>
              <a:t>, что фирма, которая рационально использует заемные средства, несмотря на их платность, имеет более высокую рентабельность собственных </a:t>
            </a:r>
            <a:r>
              <a:rPr lang="ru-RU" sz="2000" b="1" u="sng" dirty="0" smtClean="0">
                <a:solidFill>
                  <a:srgbClr val="00B0F0"/>
                </a:solidFill>
              </a:rPr>
              <a:t>средств»</a:t>
            </a:r>
            <a:endParaRPr lang="ru-RU" sz="2000" b="1" u="sng" dirty="0">
              <a:solidFill>
                <a:srgbClr val="00B0F0"/>
              </a:solidFill>
            </a:endParaRPr>
          </a:p>
          <a:p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b="1" dirty="0">
              <a:solidFill>
                <a:srgbClr val="FF0000"/>
              </a:solidFill>
            </a:endParaRPr>
          </a:p>
          <a:p>
            <a:endParaRPr lang="en-US" b="1" u="sng" dirty="0" smtClean="0">
              <a:solidFill>
                <a:srgbClr val="FF0000"/>
              </a:solidFill>
            </a:endParaRPr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0243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41515" y="229052"/>
            <a:ext cx="10515600" cy="6491061"/>
          </a:xfrm>
        </p:spPr>
        <p:txBody>
          <a:bodyPr>
            <a:normAutofit/>
          </a:bodyPr>
          <a:lstStyle/>
          <a:p>
            <a:pPr algn="just"/>
            <a:r>
              <a:rPr lang="ru-RU" sz="1800" b="1" dirty="0" smtClean="0">
                <a:solidFill>
                  <a:srgbClr val="002060"/>
                </a:solidFill>
              </a:rPr>
              <a:t>Для финансовой оценки и расчета экономических показателей  Интернет - магазина по продаже сумок из Италии необходимо определить исходные величины. </a:t>
            </a:r>
          </a:p>
          <a:p>
            <a:pPr algn="just"/>
            <a:r>
              <a:rPr lang="ru-RU" sz="1800" b="1" dirty="0" smtClean="0">
                <a:solidFill>
                  <a:srgbClr val="002060"/>
                </a:solidFill>
              </a:rPr>
              <a:t>Мы решили открыть новое Общество с ограниченной ответственностью с применением Упрощенной системы налогообложения (доходы уменьшенные на величину расходов</a:t>
            </a:r>
            <a:r>
              <a:rPr lang="ru-RU" sz="1800" b="1" dirty="0" smtClean="0"/>
              <a:t>). Это позволит несколько уменьшить расходы по налогам. Кроме того  на основании Федерального Закона №129-ФЗ от 08.08.2001г. с изменениями от 05 мая 2014 года (статья 9 пункт 1_2) избежать нотариальных расходов при регистрации ООО. Так как теперь свидетельствование в нотариальном порядке подписи заявителя на предоставляемых при государственной регистрации заявлении не требуется если</a:t>
            </a:r>
            <a:r>
              <a:rPr lang="en-US" sz="1800" b="1" dirty="0" smtClean="0"/>
              <a:t>: </a:t>
            </a:r>
          </a:p>
          <a:p>
            <a:pPr marL="0" indent="0" algn="just">
              <a:buNone/>
            </a:pPr>
            <a:r>
              <a:rPr lang="ru-RU" sz="1800" b="1" dirty="0" smtClean="0"/>
              <a:t>…. Предоставление документов осуществляется непосредственно лично заявителем в регистрирующий орган с предоставлением одновременно документа, удостоверяющего личность. Заявителем может быть руководитель или учредитель организации (если он единственный) ……..</a:t>
            </a:r>
          </a:p>
          <a:p>
            <a:pPr marL="0" indent="0" algn="just">
              <a:buNone/>
            </a:pPr>
            <a:r>
              <a:rPr lang="ru-RU" sz="1800" b="1" dirty="0" smtClean="0"/>
              <a:t>И  Уставный капитал можно сформировать не в момент регистрации ООО, а в течение 4-х месяцев, но в 100 процентном объеме (тот же 129-ФЗ с изм. от 05.05.2014 года). Эти приятные мелочи позволят немного уменьшить первоначальный вклад в организацию Интернет - магазина и дадут возможность некоторые расходы осуществить при получении выручки от продаж. Это некое вступление в связи с внесенными изменениями за последний месяц в Законодательство РФ, которые будет полезно знать.</a:t>
            </a:r>
          </a:p>
          <a:p>
            <a:pPr marL="0" indent="0" algn="just">
              <a:buNone/>
            </a:pPr>
            <a:r>
              <a:rPr lang="ru-RU" sz="1800" b="1" dirty="0" smtClean="0"/>
              <a:t>Ниже в виде таблицы  (Расчет затрат при создании Интернет-магазина) приложен расчет первоначального капитала и ежемесячные постоянные текущие расходы.  </a:t>
            </a:r>
          </a:p>
          <a:p>
            <a:pPr marL="0" indent="0" algn="just">
              <a:buNone/>
            </a:pPr>
            <a:r>
              <a:rPr lang="ru-RU" sz="2000" b="1" dirty="0" smtClean="0"/>
              <a:t>Соответственно 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Первоначальное финансирование Интернет – магазина </a:t>
            </a:r>
            <a:r>
              <a:rPr lang="ru-RU" sz="2000" b="1" dirty="0" smtClean="0"/>
              <a:t>мы рассматриваем как 100 % заемный капитал (Кредит в размере 1.000.000 рублей под 12% годовых на 12 месяцев), который вероятно сможем погасить и ранее года.</a:t>
            </a:r>
          </a:p>
          <a:p>
            <a:pPr marL="0" indent="0">
              <a:buNone/>
            </a:pP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787447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0189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Расчет затрат при создании Интернет-магазина</a:t>
            </a:r>
            <a:endParaRPr lang="ru-RU" sz="3200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3914470"/>
              </p:ext>
            </p:extLst>
          </p:nvPr>
        </p:nvGraphicFramePr>
        <p:xfrm>
          <a:off x="838200" y="1825625"/>
          <a:ext cx="10515600" cy="741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/>
                <a:gridCol w="2103120"/>
                <a:gridCol w="2103120"/>
                <a:gridCol w="2103120"/>
                <a:gridCol w="210312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691342"/>
              </p:ext>
            </p:extLst>
          </p:nvPr>
        </p:nvGraphicFramePr>
        <p:xfrm>
          <a:off x="838200" y="1825625"/>
          <a:ext cx="10515601" cy="9482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5341257"/>
                <a:gridCol w="2336800"/>
                <a:gridCol w="2151744"/>
              </a:tblGrid>
              <a:tr h="1404626">
                <a:tc>
                  <a:txBody>
                    <a:bodyPr/>
                    <a:lstStyle/>
                    <a:p>
                      <a:r>
                        <a:rPr lang="ru-RU" dirty="0" smtClean="0"/>
                        <a:t>№ по порядку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Наименование  затрат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Первоначальные расходы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Постоянные ежемесячные  расходы (руб.)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742073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Гос. пошлина при регистрации и Устав , заверенный ИФНС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4.200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756337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Открытие</a:t>
                      </a:r>
                      <a:r>
                        <a:rPr lang="ru-RU" baseline="0" dirty="0" smtClean="0"/>
                        <a:t> расчетного счета/ ежемесячное ведение счета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500-5.000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500-4.000</a:t>
                      </a:r>
                      <a:endParaRPr lang="ru-RU" dirty="0"/>
                    </a:p>
                  </a:txBody>
                  <a:tcPr/>
                </a:tc>
              </a:tr>
              <a:tr h="438195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Уставный капитал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38195">
                <a:tc>
                  <a:txBody>
                    <a:bodyPr/>
                    <a:lstStyle/>
                    <a:p>
                      <a:r>
                        <a:rPr lang="ru-RU" dirty="0" smtClean="0"/>
                        <a:t>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Офисная мебель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38195">
                <a:tc>
                  <a:txBody>
                    <a:bodyPr/>
                    <a:lstStyle/>
                    <a:p>
                      <a:r>
                        <a:rPr lang="ru-RU" dirty="0" smtClean="0"/>
                        <a:t>5.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Орг. техника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44640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Монтаж локальной сети и настройка 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 9.000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38195">
                <a:tc>
                  <a:txBody>
                    <a:bodyPr/>
                    <a:lstStyle/>
                    <a:p>
                      <a:r>
                        <a:rPr lang="ru-RU" dirty="0" smtClean="0"/>
                        <a:t>7.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Сервер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38195">
                <a:tc>
                  <a:txBody>
                    <a:bodyPr/>
                    <a:lstStyle/>
                    <a:p>
                      <a:r>
                        <a:rPr lang="ru-RU" dirty="0" smtClean="0"/>
                        <a:t>8.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Разработка сайта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38195">
                <a:tc>
                  <a:txBody>
                    <a:bodyPr/>
                    <a:lstStyle/>
                    <a:p>
                      <a:r>
                        <a:rPr lang="ru-RU" dirty="0" smtClean="0"/>
                        <a:t>9.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Рекламная</a:t>
                      </a:r>
                      <a:r>
                        <a:rPr lang="ru-RU" baseline="0" dirty="0" smtClean="0"/>
                        <a:t> компания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30.000</a:t>
                      </a:r>
                      <a:endParaRPr lang="ru-RU" dirty="0"/>
                    </a:p>
                  </a:txBody>
                  <a:tcPr/>
                </a:tc>
              </a:tr>
              <a:tr h="438195">
                <a:tc>
                  <a:txBody>
                    <a:bodyPr/>
                    <a:lstStyle/>
                    <a:p>
                      <a:r>
                        <a:rPr lang="ru-RU" dirty="0" smtClean="0"/>
                        <a:t>10.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Товар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38195">
                <a:tc>
                  <a:txBody>
                    <a:bodyPr/>
                    <a:lstStyle/>
                    <a:p>
                      <a:r>
                        <a:rPr lang="ru-RU" dirty="0" smtClean="0"/>
                        <a:t>11.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Аренда офиса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20.000</a:t>
                      </a:r>
                      <a:endParaRPr lang="ru-RU" dirty="0"/>
                    </a:p>
                  </a:txBody>
                  <a:tcPr/>
                </a:tc>
              </a:tr>
              <a:tr h="438195">
                <a:tc>
                  <a:txBody>
                    <a:bodyPr/>
                    <a:lstStyle/>
                    <a:p>
                      <a:r>
                        <a:rPr lang="ru-RU" dirty="0" smtClean="0"/>
                        <a:t>12.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Заработная плата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65.000</a:t>
                      </a:r>
                      <a:endParaRPr lang="ru-RU" dirty="0"/>
                    </a:p>
                  </a:txBody>
                  <a:tcPr/>
                </a:tc>
              </a:tr>
              <a:tr h="438195">
                <a:tc>
                  <a:txBody>
                    <a:bodyPr/>
                    <a:lstStyle/>
                    <a:p>
                      <a:r>
                        <a:rPr lang="ru-RU" dirty="0" smtClean="0"/>
                        <a:t>13.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Расходный</a:t>
                      </a:r>
                      <a:r>
                        <a:rPr lang="ru-RU" baseline="0" dirty="0" smtClean="0"/>
                        <a:t> материал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4.000</a:t>
                      </a:r>
                      <a:endParaRPr lang="ru-RU" dirty="0"/>
                    </a:p>
                  </a:txBody>
                  <a:tcPr/>
                </a:tc>
              </a:tr>
              <a:tr h="438195">
                <a:tc>
                  <a:txBody>
                    <a:bodyPr/>
                    <a:lstStyle/>
                    <a:p>
                      <a:r>
                        <a:rPr lang="ru-RU" dirty="0" smtClean="0"/>
                        <a:t>14.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Расходы</a:t>
                      </a:r>
                      <a:r>
                        <a:rPr lang="ru-RU" baseline="0" dirty="0" smtClean="0"/>
                        <a:t> на интернет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10.000</a:t>
                      </a:r>
                      <a:endParaRPr lang="ru-RU" dirty="0"/>
                    </a:p>
                  </a:txBody>
                  <a:tcPr/>
                </a:tc>
              </a:tr>
              <a:tr h="438195">
                <a:tc>
                  <a:txBody>
                    <a:bodyPr/>
                    <a:lstStyle/>
                    <a:p>
                      <a:r>
                        <a:rPr lang="ru-RU" dirty="0" smtClean="0"/>
                        <a:t>15.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Расходы</a:t>
                      </a:r>
                      <a:r>
                        <a:rPr lang="ru-RU" baseline="0" dirty="0" smtClean="0"/>
                        <a:t> по кредиту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93.000</a:t>
                      </a:r>
                      <a:endParaRPr lang="ru-RU" dirty="0"/>
                    </a:p>
                  </a:txBody>
                  <a:tcPr/>
                </a:tc>
              </a:tr>
              <a:tr h="438195">
                <a:tc>
                  <a:txBody>
                    <a:bodyPr/>
                    <a:lstStyle/>
                    <a:p>
                      <a:r>
                        <a:rPr lang="ru-RU" dirty="0" smtClean="0"/>
                        <a:t>16.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30.000-40.000</a:t>
                      </a:r>
                      <a:endParaRPr lang="ru-RU" dirty="0"/>
                    </a:p>
                  </a:txBody>
                  <a:tcPr/>
                </a:tc>
              </a:tr>
              <a:tr h="43819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ИТОГО</a:t>
                      </a:r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: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608.700-613.200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252.500-266.000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6007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41515" y="229052"/>
            <a:ext cx="10515600" cy="6491061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6400" b="1" dirty="0" smtClean="0">
                <a:cs typeface="Aparajita" panose="020B0604020202020204" pitchFamily="34" charset="0"/>
              </a:rPr>
              <a:t>Расчет рентабельности продаж </a:t>
            </a:r>
          </a:p>
          <a:p>
            <a:pPr algn="just"/>
            <a:r>
              <a:rPr lang="ru-RU" sz="6400" dirty="0">
                <a:cs typeface="Aparajita" panose="020B0604020202020204" pitchFamily="34" charset="0"/>
              </a:rPr>
              <a:t>Основная концепция: отношение прибыли к сумме затрат, понесенных в связи с ее получением.</a:t>
            </a:r>
          </a:p>
          <a:p>
            <a:pPr algn="just"/>
            <a:r>
              <a:rPr lang="ru-RU" sz="6400" dirty="0">
                <a:cs typeface="Aparajita" panose="020B0604020202020204" pitchFamily="34" charset="0"/>
              </a:rPr>
              <a:t>Базовая формула: Прибыль/Нетто-доходы.</a:t>
            </a:r>
          </a:p>
          <a:p>
            <a:pPr algn="just"/>
            <a:r>
              <a:rPr lang="ru-RU" sz="6400" dirty="0">
                <a:cs typeface="Aparajita" panose="020B0604020202020204" pitchFamily="34" charset="0"/>
              </a:rPr>
              <a:t>Нетто-доходы – это выручка от реализации за вычетом косвенных налогов </a:t>
            </a:r>
            <a:r>
              <a:rPr lang="ru-RU" sz="6400" dirty="0" smtClean="0">
                <a:cs typeface="Aparajita" panose="020B0604020202020204" pitchFamily="34" charset="0"/>
              </a:rPr>
              <a:t>(в нашем случае это НДС ).</a:t>
            </a:r>
            <a:endParaRPr lang="ru-RU" sz="6400" dirty="0">
              <a:cs typeface="Aparajita" panose="020B0604020202020204" pitchFamily="34" charset="0"/>
            </a:endParaRPr>
          </a:p>
          <a:p>
            <a:pPr algn="just"/>
            <a:r>
              <a:rPr lang="ru-RU" sz="6400" dirty="0">
                <a:cs typeface="Aparajita" panose="020B0604020202020204" pitchFamily="34" charset="0"/>
              </a:rPr>
              <a:t>Ограничения: соотноситься должны величины, соответствующие друг другу. То есть, берется сумма доходов, принесших именно этот объем прибыли.</a:t>
            </a:r>
          </a:p>
          <a:p>
            <a:pPr algn="just"/>
            <a:r>
              <a:rPr lang="ru-RU" sz="6400" b="1" dirty="0">
                <a:cs typeface="Aparajita" panose="020B0604020202020204" pitchFamily="34" charset="0"/>
              </a:rPr>
              <a:t>Рентабельность продаж</a:t>
            </a:r>
            <a:r>
              <a:rPr lang="ru-RU" sz="6400" dirty="0">
                <a:cs typeface="Aparajita" panose="020B0604020202020204" pitchFamily="34" charset="0"/>
              </a:rPr>
              <a:t>. Характеризует прибыльность предприятия, показывая уровень прибыли на каждый рубль объема продаж: </a:t>
            </a:r>
            <a:r>
              <a:rPr lang="ru-RU" sz="6400" b="1" dirty="0" smtClean="0">
                <a:cs typeface="Aparajita" panose="020B0604020202020204" pitchFamily="34" charset="0"/>
              </a:rPr>
              <a:t>    </a:t>
            </a:r>
            <a:r>
              <a:rPr lang="ru-RU" sz="6400" b="1" dirty="0" err="1" smtClean="0">
                <a:cs typeface="Aparajita" panose="020B0604020202020204" pitchFamily="34" charset="0"/>
              </a:rPr>
              <a:t>Рп</a:t>
            </a:r>
            <a:r>
              <a:rPr lang="ru-RU" sz="6400" b="1" dirty="0" smtClean="0">
                <a:cs typeface="Aparajita" panose="020B0604020202020204" pitchFamily="34" charset="0"/>
              </a:rPr>
              <a:t> </a:t>
            </a:r>
            <a:r>
              <a:rPr lang="ru-RU" sz="6400" b="1" dirty="0">
                <a:cs typeface="Aparajita" panose="020B0604020202020204" pitchFamily="34" charset="0"/>
              </a:rPr>
              <a:t>= П/НД х 100%</a:t>
            </a:r>
          </a:p>
          <a:p>
            <a:r>
              <a:rPr lang="ru-RU" sz="6400" dirty="0">
                <a:cs typeface="Aparajita" panose="020B0604020202020204" pitchFamily="34" charset="0"/>
              </a:rPr>
              <a:t>где:</a:t>
            </a:r>
            <a:br>
              <a:rPr lang="ru-RU" sz="6400" dirty="0">
                <a:cs typeface="Aparajita" panose="020B0604020202020204" pitchFamily="34" charset="0"/>
              </a:rPr>
            </a:br>
            <a:r>
              <a:rPr lang="ru-RU" sz="6400" b="1" dirty="0" err="1" smtClean="0">
                <a:cs typeface="Aparajita" panose="020B0604020202020204" pitchFamily="34" charset="0"/>
              </a:rPr>
              <a:t>Рп</a:t>
            </a:r>
            <a:r>
              <a:rPr lang="ru-RU" sz="6400" dirty="0" smtClean="0">
                <a:cs typeface="Aparajita" panose="020B0604020202020204" pitchFamily="34" charset="0"/>
              </a:rPr>
              <a:t>– рентабельность продаж</a:t>
            </a:r>
            <a:br>
              <a:rPr lang="ru-RU" sz="6400" dirty="0" smtClean="0">
                <a:cs typeface="Aparajita" panose="020B0604020202020204" pitchFamily="34" charset="0"/>
              </a:rPr>
            </a:br>
            <a:r>
              <a:rPr lang="ru-RU" sz="6400" b="1" dirty="0" smtClean="0">
                <a:cs typeface="Aparajita" panose="020B0604020202020204" pitchFamily="34" charset="0"/>
              </a:rPr>
              <a:t>П</a:t>
            </a:r>
            <a:r>
              <a:rPr lang="ru-RU" sz="6400" dirty="0" smtClean="0">
                <a:cs typeface="Aparajita" panose="020B0604020202020204" pitchFamily="34" charset="0"/>
              </a:rPr>
              <a:t> – </a:t>
            </a:r>
            <a:r>
              <a:rPr lang="ru-RU" sz="6400" dirty="0">
                <a:cs typeface="Aparajita" panose="020B0604020202020204" pitchFamily="34" charset="0"/>
              </a:rPr>
              <a:t>прибыль от продаж</a:t>
            </a:r>
            <a:br>
              <a:rPr lang="ru-RU" sz="6400" dirty="0">
                <a:cs typeface="Aparajita" panose="020B0604020202020204" pitchFamily="34" charset="0"/>
              </a:rPr>
            </a:br>
            <a:r>
              <a:rPr lang="ru-RU" sz="6400" b="1" dirty="0">
                <a:cs typeface="Aparajita" panose="020B0604020202020204" pitchFamily="34" charset="0"/>
              </a:rPr>
              <a:t>НД</a:t>
            </a:r>
            <a:r>
              <a:rPr lang="ru-RU" sz="6400" dirty="0">
                <a:cs typeface="Aparajita" panose="020B0604020202020204" pitchFamily="34" charset="0"/>
              </a:rPr>
              <a:t> – нетто-доходы от продаж</a:t>
            </a:r>
            <a:r>
              <a:rPr lang="ru-RU" sz="6400" dirty="0" smtClean="0">
                <a:cs typeface="Aparajita" panose="020B0604020202020204" pitchFamily="34" charset="0"/>
              </a:rPr>
              <a:t>.</a:t>
            </a:r>
          </a:p>
          <a:p>
            <a:pPr algn="just"/>
            <a:r>
              <a:rPr lang="ru-RU" sz="6400" dirty="0" smtClean="0">
                <a:cs typeface="Aparajita" panose="020B0604020202020204" pitchFamily="34" charset="0"/>
              </a:rPr>
              <a:t>Мы планируем </a:t>
            </a:r>
            <a:r>
              <a:rPr lang="ru-RU" sz="6400" b="1" dirty="0" smtClean="0">
                <a:cs typeface="Aparajita" panose="020B0604020202020204" pitchFamily="34" charset="0"/>
              </a:rPr>
              <a:t>закупать</a:t>
            </a:r>
            <a:r>
              <a:rPr lang="ru-RU" sz="6400" dirty="0" smtClean="0">
                <a:cs typeface="Aparajita" panose="020B0604020202020204" pitchFamily="34" charset="0"/>
              </a:rPr>
              <a:t> сумки по стоимости от Итальянского поставщика </a:t>
            </a:r>
            <a:r>
              <a:rPr lang="ru-RU" sz="6400" b="1" dirty="0" smtClean="0">
                <a:cs typeface="Aparajita" panose="020B0604020202020204" pitchFamily="34" charset="0"/>
              </a:rPr>
              <a:t>1500 рублей за штуку </a:t>
            </a:r>
            <a:r>
              <a:rPr lang="ru-RU" sz="6400" dirty="0" smtClean="0">
                <a:cs typeface="Aparajita" panose="020B0604020202020204" pitchFamily="34" charset="0"/>
              </a:rPr>
              <a:t>(НДС, который будет уплачен таможне при  ввозе составит 270 рублей, так как он рассчитывает умножением ставки 18% на таможенную стоимость товара). </a:t>
            </a:r>
          </a:p>
          <a:p>
            <a:pPr algn="just"/>
            <a:r>
              <a:rPr lang="ru-RU" sz="6400" b="1" dirty="0" smtClean="0">
                <a:cs typeface="Aparajita" panose="020B0604020202020204" pitchFamily="34" charset="0"/>
              </a:rPr>
              <a:t>Продажная цена </a:t>
            </a:r>
            <a:r>
              <a:rPr lang="ru-RU" sz="6400" dirty="0" smtClean="0">
                <a:cs typeface="Aparajita" panose="020B0604020202020204" pitchFamily="34" charset="0"/>
              </a:rPr>
              <a:t>одной  сумки составляет </a:t>
            </a:r>
            <a:r>
              <a:rPr lang="ru-RU" sz="6400" b="1" dirty="0" smtClean="0">
                <a:cs typeface="Aparajita" panose="020B0604020202020204" pitchFamily="34" charset="0"/>
              </a:rPr>
              <a:t>6000 рублей </a:t>
            </a:r>
            <a:r>
              <a:rPr lang="ru-RU" sz="6400" dirty="0" smtClean="0">
                <a:cs typeface="Aparajita" panose="020B0604020202020204" pitchFamily="34" charset="0"/>
              </a:rPr>
              <a:t>(так как мы планируем быть на УСНО, то плательщиком НДС является не будем, но должны будем платить 15% от разницы между полученными дохода и подтвержденными расходами или минимальный 1% от дохода в случае полученного например за налоговый период убытка).</a:t>
            </a:r>
          </a:p>
          <a:p>
            <a:pPr algn="just"/>
            <a:r>
              <a:rPr lang="ru-RU" sz="6400" dirty="0" smtClean="0">
                <a:cs typeface="Aparajita" panose="020B0604020202020204" pitchFamily="34" charset="0"/>
              </a:rPr>
              <a:t> Соответственно показатель </a:t>
            </a:r>
            <a:r>
              <a:rPr lang="ru-RU" sz="6400" b="1" dirty="0" smtClean="0">
                <a:cs typeface="Aparajita" panose="020B0604020202020204" pitchFamily="34" charset="0"/>
              </a:rPr>
              <a:t>НД=6000 рублей</a:t>
            </a:r>
            <a:r>
              <a:rPr lang="ru-RU" sz="6400" dirty="0" smtClean="0">
                <a:cs typeface="Aparajita" panose="020B0604020202020204" pitchFamily="34" charset="0"/>
              </a:rPr>
              <a:t>, показатель </a:t>
            </a:r>
            <a:r>
              <a:rPr lang="ru-RU" sz="6400" b="1" dirty="0" smtClean="0">
                <a:cs typeface="Aparajita" panose="020B0604020202020204" pitchFamily="34" charset="0"/>
              </a:rPr>
              <a:t>П=1500 рублей</a:t>
            </a:r>
          </a:p>
          <a:p>
            <a:pPr marL="0" indent="0" algn="just">
              <a:buNone/>
            </a:pPr>
            <a:r>
              <a:rPr lang="ru-RU" sz="6400" dirty="0" smtClean="0">
                <a:cs typeface="Aparajita" panose="020B0604020202020204" pitchFamily="34" charset="0"/>
              </a:rPr>
              <a:t>(рассматриваем форму 2 к балансу «Отчет о финансовых результатах» где в перовой строке  выручка от продаж за минусом косвенных налогов минус себестоимость товара минус коммерческие и управленческие расходы. В результате этих действий получаем прибыль от продаж). Наши коммерческие и управленческие расходы на одну сумку составляют в среднем  3000 рублей (из приведенной выше таблицы расчетов ежемесячных расходов, которые равны в месяц 300000 рублей, а так как мы планируем реализовывать 100 сумок в месяц, исходя из примерно 3 продаж в день, мы получаем наш результат. Итак себестоимость товара составляет 1500 рублей и расходы на 1 сумку 3000 рублей итого 4500 рублей. </a:t>
            </a:r>
          </a:p>
          <a:p>
            <a:pPr marL="0" indent="0" algn="just">
              <a:buNone/>
            </a:pPr>
            <a:r>
              <a:rPr lang="ru-RU" sz="6400" dirty="0" smtClean="0">
                <a:cs typeface="Aparajita" panose="020B0604020202020204" pitchFamily="34" charset="0"/>
              </a:rPr>
              <a:t>Но расходы максимально  могут быть равны и 4000 рублей. В этом случае </a:t>
            </a:r>
            <a:r>
              <a:rPr lang="ru-RU" sz="6400" b="1" dirty="0" smtClean="0">
                <a:cs typeface="Aparajita" panose="020B0604020202020204" pitchFamily="34" charset="0"/>
              </a:rPr>
              <a:t>П=500 рублей</a:t>
            </a:r>
            <a:r>
              <a:rPr lang="ru-RU" sz="6400" dirty="0" smtClean="0">
                <a:cs typeface="Aparajita" panose="020B0604020202020204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ru-RU" sz="6400" dirty="0" smtClean="0">
                <a:cs typeface="Aparajita" panose="020B0604020202020204" pitchFamily="34" charset="0"/>
              </a:rPr>
              <a:t>Рассчитаем рентабельность продаж</a:t>
            </a:r>
            <a:r>
              <a:rPr lang="en-US" sz="6400" dirty="0" smtClean="0">
                <a:cs typeface="Aparajita" panose="020B0604020202020204" pitchFamily="34" charset="0"/>
              </a:rPr>
              <a:t>:</a:t>
            </a:r>
            <a:endParaRPr lang="ru-RU" sz="6400" dirty="0" smtClean="0">
              <a:cs typeface="Aparajit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93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41515" y="229052"/>
            <a:ext cx="10515600" cy="649106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b="1" dirty="0" smtClean="0"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 </a:t>
            </a:r>
            <a:r>
              <a:rPr lang="en-US" sz="1600" b="1" dirty="0" smtClean="0"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          </a:t>
            </a:r>
            <a:r>
              <a:rPr lang="ru-RU" sz="1600" b="1" dirty="0" smtClean="0">
                <a:solidFill>
                  <a:srgbClr val="7030A0"/>
                </a:solidFill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В результате Рентабельность продаж </a:t>
            </a:r>
            <a:r>
              <a:rPr lang="ru-RU" sz="1600" b="1" dirty="0">
                <a:solidFill>
                  <a:srgbClr val="7030A0"/>
                </a:solidFill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одной сумки может составить (1500/6000*100% или 500/6000*100%) от </a:t>
            </a:r>
            <a:r>
              <a:rPr lang="ru-RU" sz="1600" b="1" dirty="0" smtClean="0">
                <a:solidFill>
                  <a:srgbClr val="7030A0"/>
                </a:solidFill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25 </a:t>
            </a:r>
            <a:r>
              <a:rPr lang="ru-RU" sz="1600" b="1" dirty="0">
                <a:solidFill>
                  <a:srgbClr val="7030A0"/>
                </a:solidFill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до </a:t>
            </a:r>
            <a:r>
              <a:rPr lang="ru-RU" sz="1600" b="1" dirty="0" smtClean="0">
                <a:solidFill>
                  <a:srgbClr val="7030A0"/>
                </a:solidFill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8 </a:t>
            </a:r>
            <a:r>
              <a:rPr lang="ru-RU" sz="1600" b="1" dirty="0">
                <a:solidFill>
                  <a:srgbClr val="7030A0"/>
                </a:solidFill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процентов.  </a:t>
            </a:r>
            <a:r>
              <a:rPr lang="ru-RU" sz="1600" b="1" dirty="0" smtClean="0">
                <a:solidFill>
                  <a:srgbClr val="7030A0"/>
                </a:solidFill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Для повышения рентабельности нужно снизить затраты. При условии успеха интернет-магазина    это  произойдет уже на первом году работы.</a:t>
            </a:r>
          </a:p>
          <a:p>
            <a:pPr marL="0" indent="0" algn="just">
              <a:buNone/>
            </a:pPr>
            <a:r>
              <a:rPr lang="ru-RU" sz="2000" dirty="0" smtClean="0">
                <a:cs typeface="Aparajita" panose="020B0604020202020204" pitchFamily="34" charset="0"/>
              </a:rPr>
              <a:t> </a:t>
            </a:r>
            <a:r>
              <a:rPr lang="ru-RU" sz="1600" dirty="0">
                <a:cs typeface="Aparajita" panose="020B0604020202020204" pitchFamily="34" charset="0"/>
              </a:rPr>
              <a:t>На этом этапе нам хочется отметить важный  для повышения рентабельности продаж и соответственно успеха работы интернет-магазина нюанс. Это то, что  в любом случае успех ждет только </a:t>
            </a:r>
            <a:r>
              <a:rPr lang="ru-RU" sz="1600" dirty="0" smtClean="0">
                <a:cs typeface="Aparajita" panose="020B0604020202020204" pitchFamily="34" charset="0"/>
              </a:rPr>
              <a:t>тех, кто </a:t>
            </a:r>
            <a:r>
              <a:rPr lang="ru-RU" sz="1600" dirty="0">
                <a:cs typeface="Aparajita" panose="020B0604020202020204" pitchFamily="34" charset="0"/>
              </a:rPr>
              <a:t>серьезно </a:t>
            </a:r>
            <a:r>
              <a:rPr lang="ru-RU" sz="1600" dirty="0" smtClean="0">
                <a:cs typeface="Aparajita" panose="020B0604020202020204" pitchFamily="34" charset="0"/>
              </a:rPr>
              <a:t>подойдет </a:t>
            </a:r>
            <a:r>
              <a:rPr lang="ru-RU" sz="1600" dirty="0">
                <a:cs typeface="Aparajita" panose="020B0604020202020204" pitchFamily="34" charset="0"/>
              </a:rPr>
              <a:t>к запросам покупателей и уделят повышенное внимание инфраструктуре, а не </a:t>
            </a:r>
            <a:r>
              <a:rPr lang="ru-RU" sz="1600" dirty="0" smtClean="0">
                <a:cs typeface="Aparajita" panose="020B0604020202020204" pitchFamily="34" charset="0"/>
              </a:rPr>
              <a:t>закончит </a:t>
            </a:r>
            <a:r>
              <a:rPr lang="ru-RU" sz="1600" dirty="0">
                <a:cs typeface="Aparajita" panose="020B0604020202020204" pitchFamily="34" charset="0"/>
              </a:rPr>
              <a:t>процедуру «старта» </a:t>
            </a:r>
            <a:r>
              <a:rPr lang="ru-RU" sz="1600" i="1" dirty="0">
                <a:cs typeface="Aparajita" panose="020B0604020202020204" pitchFamily="34" charset="0"/>
              </a:rPr>
              <a:t>магазина</a:t>
            </a:r>
            <a:r>
              <a:rPr lang="ru-RU" sz="1600" dirty="0">
                <a:cs typeface="Aparajita" panose="020B0604020202020204" pitchFamily="34" charset="0"/>
              </a:rPr>
              <a:t> сразу после запуска эффектного сайта. Ведь в отличие от образовательных и развлекательных интернет­ проектов в случае с </a:t>
            </a:r>
            <a:r>
              <a:rPr lang="ru-RU" sz="1600" dirty="0" smtClean="0">
                <a:cs typeface="Aparajita" panose="020B0604020202020204" pitchFamily="34" charset="0"/>
              </a:rPr>
              <a:t>интернет-</a:t>
            </a:r>
            <a:r>
              <a:rPr lang="ru-RU" sz="1600" dirty="0">
                <a:cs typeface="Aparajita" panose="020B0604020202020204" pitchFamily="34" charset="0"/>
              </a:rPr>
              <a:t> </a:t>
            </a:r>
            <a:r>
              <a:rPr lang="ru-RU" sz="1600" i="1" dirty="0">
                <a:cs typeface="Aparajita" panose="020B0604020202020204" pitchFamily="34" charset="0"/>
              </a:rPr>
              <a:t>магазином</a:t>
            </a:r>
            <a:r>
              <a:rPr lang="ru-RU" sz="1600" dirty="0">
                <a:cs typeface="Aparajita" panose="020B0604020202020204" pitchFamily="34" charset="0"/>
              </a:rPr>
              <a:t> главный фактор — не столько наличие профессионального сайта и увеличение посещаемости, сколько рост потока довольных обслуживанием клиентов. Секрет успеха этого предприятия кроется в ответе на главный вопрос: чем </a:t>
            </a:r>
            <a:r>
              <a:rPr lang="ru-RU" sz="1600" dirty="0" smtClean="0">
                <a:cs typeface="Aparajita" panose="020B0604020202020204" pitchFamily="34" charset="0"/>
              </a:rPr>
              <a:t>торговать</a:t>
            </a:r>
            <a:r>
              <a:rPr lang="ru-RU" sz="1600" dirty="0">
                <a:cs typeface="Aparajita" panose="020B0604020202020204" pitchFamily="34" charset="0"/>
              </a:rPr>
              <a:t>? Если товар востребован на рынке и не встречает пока сильной конкуренции, то интернет­-магазин </a:t>
            </a:r>
            <a:r>
              <a:rPr lang="ru-RU" sz="1600" dirty="0" smtClean="0">
                <a:cs typeface="Aparajita" panose="020B0604020202020204" pitchFamily="34" charset="0"/>
              </a:rPr>
              <a:t>— одна из не самых затратных форм начала торгового </a:t>
            </a:r>
            <a:r>
              <a:rPr lang="ru-RU" sz="1600" i="1" dirty="0" smtClean="0">
                <a:cs typeface="Aparajita" panose="020B0604020202020204" pitchFamily="34" charset="0"/>
              </a:rPr>
              <a:t>бизнеса</a:t>
            </a:r>
            <a:r>
              <a:rPr lang="ru-RU" sz="1600" dirty="0" smtClean="0">
                <a:cs typeface="Aparajita" panose="020B0604020202020204" pitchFamily="34" charset="0"/>
              </a:rPr>
              <a:t>. Если же это условие не соблюдено, то даже самая передовая форма </a:t>
            </a:r>
            <a:r>
              <a:rPr lang="ru-RU" sz="1600" dirty="0">
                <a:cs typeface="Aparajita" panose="020B0604020202020204" pitchFamily="34" charset="0"/>
              </a:rPr>
              <a:t>организации торговли не приведет предприятие к успеху</a:t>
            </a:r>
            <a:r>
              <a:rPr lang="ru-RU" sz="1600" dirty="0" smtClean="0">
                <a:cs typeface="Aparajita" panose="020B0604020202020204" pitchFamily="34" charset="0"/>
              </a:rPr>
              <a:t>. Понимая это, мы должны предоставить покупателю отличный сервиз и качество работы интернет-магазина для того, чтобы в день 3 сумки были проданы и выручка от продаж поступила. Исходя из сказанного следует , что для решения задач по предотвращению и уменьшению  рисков в </a:t>
            </a:r>
            <a:r>
              <a:rPr lang="ru-RU" sz="1600" dirty="0">
                <a:cs typeface="Aparajita" panose="020B0604020202020204" pitchFamily="34" charset="0"/>
              </a:rPr>
              <a:t>подобного </a:t>
            </a:r>
            <a:r>
              <a:rPr lang="ru-RU" sz="1600" dirty="0" smtClean="0">
                <a:cs typeface="Aparajita" panose="020B0604020202020204" pitchFamily="34" charset="0"/>
              </a:rPr>
              <a:t>бизнесе важно </a:t>
            </a:r>
            <a:r>
              <a:rPr lang="ru-RU" sz="1600" dirty="0">
                <a:cs typeface="Aparajita" panose="020B0604020202020204" pitchFamily="34" charset="0"/>
              </a:rPr>
              <a:t>решить следующие вопросы </a:t>
            </a:r>
            <a:r>
              <a:rPr lang="ru-RU" sz="1600" dirty="0" smtClean="0">
                <a:cs typeface="Aparajita" panose="020B0604020202020204" pitchFamily="34" charset="0"/>
              </a:rPr>
              <a:t>: </a:t>
            </a:r>
            <a:endParaRPr lang="ru-RU" sz="1600" dirty="0">
              <a:cs typeface="Aparajita" panose="020B0604020202020204" pitchFamily="34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7030A0"/>
                </a:solidFill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1. Что мы будем </a:t>
            </a:r>
            <a:r>
              <a:rPr lang="ru-RU" sz="1600" b="1" dirty="0">
                <a:solidFill>
                  <a:srgbClr val="7030A0"/>
                </a:solidFill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продавать</a:t>
            </a:r>
            <a:r>
              <a:rPr lang="ru-RU" sz="1600" b="1" dirty="0" smtClean="0">
                <a:solidFill>
                  <a:srgbClr val="7030A0"/>
                </a:solidFill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? Расширение ассортимента и качества товара. Постоянная работа с номенклатурой товара (создание брэнда возможно). Оперативность обработки заказов.</a:t>
            </a:r>
            <a:endParaRPr lang="ru-RU" sz="1600" b="1" dirty="0">
              <a:solidFill>
                <a:srgbClr val="7030A0"/>
              </a:solidFill>
              <a:latin typeface="Batang" panose="02030600000101010101" pitchFamily="18" charset="-127"/>
              <a:ea typeface="Batang" panose="02030600000101010101" pitchFamily="18" charset="-127"/>
              <a:cs typeface="Aparajita" panose="020B0604020202020204" pitchFamily="34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7030A0"/>
                </a:solidFill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2. Уменьшение </a:t>
            </a:r>
            <a:r>
              <a:rPr lang="ru-RU" sz="1600" b="1" dirty="0">
                <a:solidFill>
                  <a:srgbClr val="7030A0"/>
                </a:solidFill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затрат на создание интернет-магазина и поддержание его инфраструктуры</a:t>
            </a:r>
            <a:r>
              <a:rPr lang="ru-RU" sz="1600" b="1" dirty="0" smtClean="0">
                <a:solidFill>
                  <a:srgbClr val="7030A0"/>
                </a:solidFill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1800" b="1" i="1" dirty="0" smtClean="0">
                <a:solidFill>
                  <a:srgbClr val="1B2911"/>
                </a:solidFill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Рассмотрим два варианта течения событий, приведенных ниже в таблицах Движения Денежных Средств с момента создания Интернет-магазина и в течение первого года существования (простой метод). Для того, чтобы определить ежемесячную потребность в денежных средствах для поддержания товароматериальных запасов, покрытия заемных средств и начисленных процентов. </a:t>
            </a:r>
            <a:endParaRPr lang="ru-RU" sz="1800" b="1" i="1" dirty="0">
              <a:solidFill>
                <a:srgbClr val="1B2911"/>
              </a:solidFill>
              <a:latin typeface="Batang" panose="02030600000101010101" pitchFamily="18" charset="-127"/>
              <a:ea typeface="Batang" panose="02030600000101010101" pitchFamily="18" charset="-127"/>
              <a:cs typeface="Aparajita" panose="020B0604020202020204" pitchFamily="34" charset="0"/>
            </a:endParaRPr>
          </a:p>
          <a:p>
            <a:pPr marL="0" indent="0" algn="just">
              <a:buNone/>
            </a:pPr>
            <a:endParaRPr lang="ru-RU" sz="1800" b="1" i="1" dirty="0" smtClean="0">
              <a:solidFill>
                <a:srgbClr val="1B2911"/>
              </a:solidFill>
              <a:cs typeface="Aparajit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584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08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i="1" u="sng" dirty="0" smtClean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Реалистичный прогноз ДДС </a:t>
            </a:r>
            <a:br>
              <a:rPr lang="ru-RU" sz="4000" b="1" i="1" u="sng" dirty="0" smtClean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</a:br>
            <a:endParaRPr lang="ru-RU" sz="4000" b="1" i="1" u="sng" dirty="0">
              <a:solidFill>
                <a:schemeClr val="accent6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2344232"/>
              </p:ext>
            </p:extLst>
          </p:nvPr>
        </p:nvGraphicFramePr>
        <p:xfrm>
          <a:off x="838200" y="1175659"/>
          <a:ext cx="10515600" cy="7413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1277257"/>
                <a:gridCol w="1132114"/>
                <a:gridCol w="406400"/>
                <a:gridCol w="1190172"/>
                <a:gridCol w="1219200"/>
                <a:gridCol w="1145177"/>
                <a:gridCol w="1859280"/>
                <a:gridCol w="1087120"/>
                <a:gridCol w="208280"/>
              </a:tblGrid>
              <a:tr h="1117598">
                <a:tc>
                  <a:txBody>
                    <a:bodyPr/>
                    <a:lstStyle/>
                    <a:p>
                      <a:r>
                        <a:rPr lang="ru-RU" dirty="0" smtClean="0"/>
                        <a:t>Месяц</a:t>
                      </a:r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Поступления от</a:t>
                      </a:r>
                      <a:r>
                        <a:rPr lang="ru-RU" baseline="0" dirty="0" smtClean="0"/>
                        <a:t> общей деятельности интернет-магазина</a:t>
                      </a:r>
                      <a:endParaRPr lang="ru-RU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Выплаты</a:t>
                      </a:r>
                      <a:r>
                        <a:rPr lang="ru-RU" baseline="0" dirty="0" smtClean="0"/>
                        <a:t> по общей деятельности интернет-магазина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Остаток ДС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на конец   (+ -)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9237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Кредит руб.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Выручка руб. (+)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Кредит руб. (-)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Налоги и з/плата руб. (-)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Покупка товара руб. (-)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Постоянно текущие расходы руб. (-)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02461">
                <a:tc>
                  <a:txBody>
                    <a:bodyPr/>
                    <a:lstStyle/>
                    <a:p>
                      <a:r>
                        <a:rPr lang="ru-RU" dirty="0" smtClean="0"/>
                        <a:t>1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1.000.000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382.000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+420.000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02461">
                <a:tc>
                  <a:txBody>
                    <a:bodyPr/>
                    <a:lstStyle/>
                    <a:p>
                      <a:r>
                        <a:rPr lang="ru-RU" dirty="0" smtClean="0"/>
                        <a:t>2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+320.000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461">
                <a:tc>
                  <a:txBody>
                    <a:bodyPr/>
                    <a:lstStyle/>
                    <a:p>
                      <a:r>
                        <a:rPr lang="ru-RU" dirty="0" smtClean="0"/>
                        <a:t>3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+220.000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461">
                <a:tc>
                  <a:txBody>
                    <a:bodyPr/>
                    <a:lstStyle/>
                    <a:p>
                      <a:r>
                        <a:rPr lang="ru-RU" dirty="0" smtClean="0"/>
                        <a:t>4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186.000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+327.000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461">
                <a:tc>
                  <a:txBody>
                    <a:bodyPr/>
                    <a:lstStyle/>
                    <a:p>
                      <a:r>
                        <a:rPr lang="ru-RU" dirty="0" smtClean="0"/>
                        <a:t>5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186.000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+434.000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461">
                <a:tc>
                  <a:txBody>
                    <a:bodyPr/>
                    <a:lstStyle/>
                    <a:p>
                      <a:r>
                        <a:rPr lang="ru-RU" dirty="0" smtClean="0"/>
                        <a:t>6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186.000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+241.000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461">
                <a:tc>
                  <a:txBody>
                    <a:bodyPr/>
                    <a:lstStyle/>
                    <a:p>
                      <a:r>
                        <a:rPr lang="ru-RU" dirty="0" smtClean="0"/>
                        <a:t>7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186.000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+348.000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461">
                <a:tc>
                  <a:txBody>
                    <a:bodyPr/>
                    <a:lstStyle/>
                    <a:p>
                      <a:r>
                        <a:rPr lang="ru-RU" dirty="0" smtClean="0"/>
                        <a:t>8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+241.000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461">
                <a:tc>
                  <a:txBody>
                    <a:bodyPr/>
                    <a:lstStyle/>
                    <a:p>
                      <a:r>
                        <a:rPr lang="ru-RU" dirty="0" smtClean="0"/>
                        <a:t>9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+234.000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461">
                <a:tc>
                  <a:txBody>
                    <a:bodyPr/>
                    <a:lstStyle/>
                    <a:p>
                      <a:r>
                        <a:rPr lang="ru-RU" dirty="0" smtClean="0"/>
                        <a:t>10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+527.000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461">
                <a:tc>
                  <a:txBody>
                    <a:bodyPr/>
                    <a:lstStyle/>
                    <a:p>
                      <a:r>
                        <a:rPr lang="ru-RU" dirty="0" smtClean="0"/>
                        <a:t>11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+820.000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461">
                <a:tc>
                  <a:txBody>
                    <a:bodyPr/>
                    <a:lstStyle/>
                    <a:p>
                      <a:r>
                        <a:rPr lang="ru-RU" dirty="0" smtClean="0"/>
                        <a:t>12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+813.000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1.000.000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5.800.000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1.123.000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1.260.000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2.100.000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1.504.000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6274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При грамотном построении работы Интернет-магазина, пользующимся спросом у покупателей ассортиментом сумок  и при  реализации минимум трех сумок в день (соответственно 100 сумок в месяц). Для этого необходимо обеспечить  посещаемость сайта от 100 до 200 посетителей в день. Кредитные средства будут полностью погашены уже к 9 месяцу стабильной работы Интернет-магазина. Шкала затрат отображается неравномерно в связи с периодическим стабильным пополнением ТМЗ. И как результат такой деятельность – это постоянный постепенный  рост прибыли.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92834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4405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31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i="1" u="sng" dirty="0" smtClean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Пессимистичный прогноз ДДС </a:t>
            </a:r>
            <a:br>
              <a:rPr lang="ru-RU" sz="4000" b="1" i="1" u="sng" dirty="0" smtClean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</a:br>
            <a:endParaRPr lang="ru-RU" sz="4000" b="1" i="1" u="sng" dirty="0">
              <a:solidFill>
                <a:schemeClr val="accent6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4804588"/>
              </p:ext>
            </p:extLst>
          </p:nvPr>
        </p:nvGraphicFramePr>
        <p:xfrm>
          <a:off x="838200" y="899888"/>
          <a:ext cx="10515600" cy="8417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1277257"/>
                <a:gridCol w="1132114"/>
                <a:gridCol w="406400"/>
                <a:gridCol w="1190172"/>
                <a:gridCol w="1219200"/>
                <a:gridCol w="1145177"/>
                <a:gridCol w="1859280"/>
                <a:gridCol w="1087120"/>
                <a:gridCol w="208280"/>
              </a:tblGrid>
              <a:tr h="1262741">
                <a:tc>
                  <a:txBody>
                    <a:bodyPr/>
                    <a:lstStyle/>
                    <a:p>
                      <a:r>
                        <a:rPr lang="ru-RU" dirty="0" smtClean="0"/>
                        <a:t>Месяц</a:t>
                      </a:r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Поступления от</a:t>
                      </a:r>
                      <a:r>
                        <a:rPr lang="ru-RU" baseline="0" dirty="0" smtClean="0"/>
                        <a:t> деятельности интернет-магазина</a:t>
                      </a:r>
                      <a:endParaRPr lang="ru-RU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r>
                        <a:rPr lang="ru-RU" dirty="0" smtClean="0"/>
                        <a:t>Выплаты</a:t>
                      </a:r>
                      <a:r>
                        <a:rPr lang="ru-RU" baseline="0" dirty="0" smtClean="0"/>
                        <a:t> по деятельности интернет-магазина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Остаток ДС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на конец   (+ -)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4342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Кредит руб.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Выручка руб. (+)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Кредит руб. (-)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Налоги и з/плата руб. (-)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Покупка товара руб. (-)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Постоянно текущие расходы руб. (-)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77829">
                <a:tc>
                  <a:txBody>
                    <a:bodyPr/>
                    <a:lstStyle/>
                    <a:p>
                      <a:r>
                        <a:rPr lang="ru-RU" dirty="0" smtClean="0"/>
                        <a:t>1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1.000.000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382.000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+220.000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77829">
                <a:tc>
                  <a:txBody>
                    <a:bodyPr/>
                    <a:lstStyle/>
                    <a:p>
                      <a:r>
                        <a:rPr lang="ru-RU" dirty="0" smtClean="0"/>
                        <a:t>2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+120.000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829">
                <a:tc>
                  <a:txBody>
                    <a:bodyPr/>
                    <a:lstStyle/>
                    <a:p>
                      <a:r>
                        <a:rPr lang="ru-RU" dirty="0" smtClean="0"/>
                        <a:t>3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+20.000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829">
                <a:tc>
                  <a:txBody>
                    <a:bodyPr/>
                    <a:lstStyle/>
                    <a:p>
                      <a:r>
                        <a:rPr lang="ru-RU" dirty="0" smtClean="0"/>
                        <a:t>4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+20.000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829">
                <a:tc>
                  <a:txBody>
                    <a:bodyPr/>
                    <a:lstStyle/>
                    <a:p>
                      <a:r>
                        <a:rPr lang="ru-RU" dirty="0" smtClean="0"/>
                        <a:t>5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+20.000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829">
                <a:tc>
                  <a:txBody>
                    <a:bodyPr/>
                    <a:lstStyle/>
                    <a:p>
                      <a:r>
                        <a:rPr lang="ru-RU" dirty="0" smtClean="0"/>
                        <a:t>6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+20.000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829">
                <a:tc>
                  <a:txBody>
                    <a:bodyPr/>
                    <a:lstStyle/>
                    <a:p>
                      <a:r>
                        <a:rPr lang="ru-RU" dirty="0" smtClean="0"/>
                        <a:t>7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+20.000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829">
                <a:tc>
                  <a:txBody>
                    <a:bodyPr/>
                    <a:lstStyle/>
                    <a:p>
                      <a:r>
                        <a:rPr lang="ru-RU" dirty="0" smtClean="0"/>
                        <a:t>8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/>
                        <a:t>+220.000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829">
                <a:tc>
                  <a:txBody>
                    <a:bodyPr/>
                    <a:lstStyle/>
                    <a:p>
                      <a:r>
                        <a:rPr lang="ru-RU" dirty="0" smtClean="0"/>
                        <a:t>9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+120.000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829">
                <a:tc>
                  <a:txBody>
                    <a:bodyPr/>
                    <a:lstStyle/>
                    <a:p>
                      <a:r>
                        <a:rPr lang="ru-RU" dirty="0" smtClean="0"/>
                        <a:t>10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+120.000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829">
                <a:tc>
                  <a:txBody>
                    <a:bodyPr/>
                    <a:lstStyle/>
                    <a:p>
                      <a:r>
                        <a:rPr lang="ru-RU" dirty="0" smtClean="0"/>
                        <a:t>11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+220.000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829">
                <a:tc>
                  <a:txBody>
                    <a:bodyPr/>
                    <a:lstStyle/>
                    <a:p>
                      <a:r>
                        <a:rPr lang="ru-RU" dirty="0" smtClean="0"/>
                        <a:t>12 мес.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105.000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102.000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+213.000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82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1.000.000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4.600.000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1.123.000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1.260.000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1.500.000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1.504.000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8196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76911"/>
            <a:ext cx="12192000" cy="3970318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ru-RU" dirty="0" smtClean="0"/>
              <a:t>В таком случае </a:t>
            </a:r>
            <a:r>
              <a:rPr lang="ru-RU" dirty="0"/>
              <a:t>Неблагоприятное решение может привести к полному разорению</a:t>
            </a:r>
            <a:r>
              <a:rPr lang="ru-RU" dirty="0" smtClean="0"/>
              <a:t>. И это очень хорошо видно в таблице выше. Выручка значительно ниже , соответственно не хватает денежных средств для покрытия расходов и формирования товарно-материальной базы, что отрицает какие-либо перспективы развития магазина. </a:t>
            </a:r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заключении </a:t>
            </a:r>
            <a:r>
              <a:rPr lang="ru-RU" dirty="0" smtClean="0"/>
              <a:t>данной темы хочется </a:t>
            </a:r>
            <a:r>
              <a:rPr lang="ru-RU" dirty="0"/>
              <a:t>сказать, открытие интернет-магазина имеет большие преимущества. Это быстрый старт, наименьшие затраты, быстрый рост окупаемости </a:t>
            </a:r>
            <a:r>
              <a:rPr lang="ru-RU" dirty="0" smtClean="0"/>
              <a:t>, но только в том случае , как мы уже видим , если есть стабильный постоянный доход , который позволяет покрыть и взятый кредит с процентами, и постоянные текущие затраты, а так же позволяет формировать запас товара для развития и роста магазина. </a:t>
            </a:r>
          </a:p>
          <a:p>
            <a:r>
              <a:rPr lang="ru-RU" b="1" dirty="0" smtClean="0">
                <a:solidFill>
                  <a:srgbClr val="7030A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Поэтому выручка от продаж должна быть ежедневной в сумме примерно 18000 рублей!!!</a:t>
            </a:r>
          </a:p>
          <a:p>
            <a:endParaRPr lang="ru-RU" b="1" dirty="0">
              <a:solidFill>
                <a:srgbClr val="7030A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ru-RU" b="1" u="sng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РАСЧЕТ ТОЧКИ БЕЗУБЫТОЧНОСТИ</a:t>
            </a:r>
            <a:endParaRPr lang="ru-RU" b="1" dirty="0">
              <a:solidFill>
                <a:srgbClr val="7030A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ru-RU" b="1" dirty="0" smtClean="0">
              <a:solidFill>
                <a:srgbClr val="7030A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ru-RU" b="1" dirty="0">
              <a:solidFill>
                <a:srgbClr val="7030A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ru-RU" b="1" dirty="0">
              <a:solidFill>
                <a:srgbClr val="7030A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3460820"/>
            <a:ext cx="12090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Расчет точки безубыточности позволяет увидеть до какого уровня может упасть выручка, когда прибыль станет нулевой. </a:t>
            </a:r>
            <a:endParaRPr lang="ru-RU" dirty="0" smtClean="0"/>
          </a:p>
          <a:p>
            <a:r>
              <a:rPr lang="ru-RU" dirty="0" smtClean="0"/>
              <a:t>Точку </a:t>
            </a:r>
            <a:r>
              <a:rPr lang="ru-RU" dirty="0"/>
              <a:t>безубыточности определяем по формуле:</a:t>
            </a:r>
          </a:p>
          <a:p>
            <a:r>
              <a:rPr lang="ru-RU" b="1" dirty="0"/>
              <a:t>R' = FC/K,</a:t>
            </a:r>
          </a:p>
          <a:p>
            <a:r>
              <a:rPr lang="ru-RU" b="1" dirty="0"/>
              <a:t>где R- </a:t>
            </a:r>
            <a:r>
              <a:rPr lang="ru-RU" b="1" dirty="0" smtClean="0"/>
              <a:t> </a:t>
            </a:r>
            <a:r>
              <a:rPr lang="ru-RU" b="1" dirty="0"/>
              <a:t>пороговая выручка, FC - постоянные </a:t>
            </a:r>
            <a:r>
              <a:rPr lang="ru-RU" b="1" dirty="0" smtClean="0"/>
              <a:t> расходы, </a:t>
            </a:r>
            <a:r>
              <a:rPr lang="ru-RU" b="1" dirty="0"/>
              <a:t>К- коэффициент </a:t>
            </a:r>
            <a:r>
              <a:rPr lang="ru-RU" b="1" dirty="0" smtClean="0"/>
              <a:t>покрытия</a:t>
            </a:r>
          </a:p>
          <a:p>
            <a:r>
              <a:rPr lang="ru-RU" sz="1600" dirty="0" smtClean="0"/>
              <a:t>Наша выручка в месяц составляет 500000 рублей</a:t>
            </a:r>
          </a:p>
          <a:p>
            <a:r>
              <a:rPr lang="ru-RU" sz="1600" dirty="0" smtClean="0"/>
              <a:t>Постоянные текущие  расходы равны (из таблицы 1 и графика) в среднем 300000 рублей</a:t>
            </a:r>
          </a:p>
          <a:p>
            <a:r>
              <a:rPr lang="ru-RU" sz="1600" dirty="0" smtClean="0"/>
              <a:t>У нас могут быть и переменные расходы допустим они составляют 100000 рублей в месяц</a:t>
            </a:r>
          </a:p>
          <a:p>
            <a:r>
              <a:rPr lang="ru-RU" sz="1600" dirty="0" smtClean="0"/>
              <a:t>Тогда мы получаем следующие показатели для расчета</a:t>
            </a:r>
            <a:r>
              <a:rPr lang="en-US" sz="1600" dirty="0" smtClean="0"/>
              <a:t>: 500000-100000=400000 – </a:t>
            </a:r>
            <a:r>
              <a:rPr lang="ru-RU" sz="1600" dirty="0" smtClean="0"/>
              <a:t>Это сумма покрытия</a:t>
            </a:r>
          </a:p>
          <a:p>
            <a:r>
              <a:rPr lang="ru-RU" sz="1600" dirty="0" smtClean="0"/>
              <a:t>Далее вычислим коэффициент покрытия, который равен отношении выручки к сумме покрытия (400000/500000)=0.8</a:t>
            </a:r>
          </a:p>
          <a:p>
            <a:r>
              <a:rPr lang="ru-RU" sz="1600" dirty="0" smtClean="0"/>
              <a:t>Пороговая выручка в месяц должна быть соответственно 300000/0.8=375000 рублей</a:t>
            </a:r>
          </a:p>
          <a:p>
            <a:r>
              <a:rPr lang="ru-RU" sz="1600" dirty="0" smtClean="0"/>
              <a:t>500000 рублей превышает 375000 рублей – этот факт позволит обеспечить безубыточность (после погашения кредита и процентов по кредиту). </a:t>
            </a:r>
          </a:p>
          <a:p>
            <a:endParaRPr lang="ru-RU" sz="1600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577323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1743</Words>
  <Application>Microsoft Office PowerPoint</Application>
  <PresentationFormat>Широкоэкранный</PresentationFormat>
  <Paragraphs>337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Batang</vt:lpstr>
      <vt:lpstr>Aparajita</vt:lpstr>
      <vt:lpstr>Arial</vt:lpstr>
      <vt:lpstr>Arial Black</vt:lpstr>
      <vt:lpstr>Book Antiqua</vt:lpstr>
      <vt:lpstr>Calibri</vt:lpstr>
      <vt:lpstr>Calibri Light</vt:lpstr>
      <vt:lpstr>Тема Office</vt:lpstr>
      <vt:lpstr> Финансовый план</vt:lpstr>
      <vt:lpstr>Презентация PowerPoint</vt:lpstr>
      <vt:lpstr>Расчет затрат при создании Интернет-магазина</vt:lpstr>
      <vt:lpstr>Презентация PowerPoint</vt:lpstr>
      <vt:lpstr>Презентация PowerPoint</vt:lpstr>
      <vt:lpstr>Реалистичный прогноз ДДС  </vt:lpstr>
      <vt:lpstr>При грамотном построении работы Интернет-магазина, пользующимся спросом у покупателей ассортиментом сумок  и при  реализации минимум трех сумок в день (соответственно 100 сумок в месяц). Для этого необходимо обеспечить  посещаемость сайта от 100 до 200 посетителей в день. Кредитные средства будут полностью погашены уже к 9 месяцу стабильной работы Интернет-магазина. Шкала затрат отображается неравномерно в связи с периодическим стабильным пополнением ТМЗ. И как результат такой деятельность – это постоянный постепенный  рост прибыли.</vt:lpstr>
      <vt:lpstr>Пессимистичный прогноз ДДС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Финансовый план</dc:title>
  <dc:creator>Марина Евдокимова</dc:creator>
  <cp:lastModifiedBy>Марина Евдокимова</cp:lastModifiedBy>
  <cp:revision>281</cp:revision>
  <dcterms:created xsi:type="dcterms:W3CDTF">2014-06-23T08:51:34Z</dcterms:created>
  <dcterms:modified xsi:type="dcterms:W3CDTF">2014-06-27T17:14:47Z</dcterms:modified>
</cp:coreProperties>
</file>